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</p:sldIdLst>
  <p:sldSz cy="5143500" cx="9144000"/>
  <p:notesSz cx="6858000" cy="9144000"/>
  <p:embeddedFontLst>
    <p:embeddedFont>
      <p:font typeface="Nunito"/>
      <p:regular r:id="rId137"/>
      <p:bold r:id="rId138"/>
      <p:italic r:id="rId139"/>
      <p:boldItalic r:id="rId140"/>
    </p:embeddedFont>
    <p:embeddedFont>
      <p:font typeface="Maven Pro"/>
      <p:regular r:id="rId141"/>
      <p:bold r:id="rId1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43" roundtripDataSignature="AMtx7mjYbhjO9T2Pbt6GMHNLPVbx3qdF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6739B3C-892A-4AA2-A6AF-04D83D4C4B64}">
  <a:tblStyle styleId="{06739B3C-892A-4AA2-A6AF-04D83D4C4B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09E6192-7B63-4172-864D-78D7095FA5BE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3" Type="http://customschemas.google.com/relationships/presentationmetadata" Target="metadata"/><Relationship Id="rId142" Type="http://schemas.openxmlformats.org/officeDocument/2006/relationships/font" Target="fonts/MavenPro-bold.fntdata"/><Relationship Id="rId141" Type="http://schemas.openxmlformats.org/officeDocument/2006/relationships/font" Target="fonts/MavenPro-regular.fntdata"/><Relationship Id="rId140" Type="http://schemas.openxmlformats.org/officeDocument/2006/relationships/font" Target="fonts/Nuni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font" Target="fonts/Nunito-italic.fntdata"/><Relationship Id="rId138" Type="http://schemas.openxmlformats.org/officeDocument/2006/relationships/font" Target="fonts/Nunito-bold.fntdata"/><Relationship Id="rId137" Type="http://schemas.openxmlformats.org/officeDocument/2006/relationships/font" Target="fonts/Nunito-regular.fntdata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333599d90c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3" name="Google Shape;963;g1333599d90c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39db33305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0" name="Google Shape;970;g139db33305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39db33305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8" name="Google Shape;978;g139db33305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333599d90c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4" name="Google Shape;984;g1333599d90c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37c5294a9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0" name="Google Shape;990;g137c5294a9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137c5294a9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6" name="Google Shape;996;g137c5294a9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37c5294a9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2" name="Google Shape;1002;g137c5294a9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58b7dadcd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8" name="Google Shape;1008;g158b7dadcd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58b7dadcd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4" name="Google Shape;1014;g158b7dadcd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352ae3db5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0" name="Google Shape;1020;g1352ae3db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333599d90c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g1333599d90c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352ae3db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4" name="Google Shape;1034;g1352ae3db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3643994d8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1" name="Google Shape;1041;g13643994d8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3643994d8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g13643994d8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333599d90c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6" name="Google Shape;1056;g1333599d90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39db33305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g139db33305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39db33305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8" name="Google Shape;1068;g139db33305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158b7dadcd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4" name="Google Shape;1074;g158b7dadcd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39db33305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1" name="Google Shape;1081;g139db33305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39db33305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g139db33305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850e2f4b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11850e2f4b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39db33305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5" name="Google Shape;1095;g139db33305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139db33305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2" name="Google Shape;1102;g139db33305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39db33305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0" name="Google Shape;1110;g139db33305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3f549ce96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9" name="Google Shape;1119;g13f549ce96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1a978b3989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7" name="Google Shape;1127;g1a978b3989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1a978b3989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2" name="Google Shape;1132;g1a978b3989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a978b3989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0" name="Google Shape;1140;g1a978b3989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1a978b3989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9" name="Google Shape;1149;g1a978b3989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1a978b3989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8" name="Google Shape;1158;g1a978b3989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1aee90019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7" name="Google Shape;1167;g1aee90019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7b1f768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117b1f768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5" name="Google Shape;117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7b1f7684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117b1f7684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1a726d5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21a726d5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850e2f4b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1850e2f4b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1a726d55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121a726d5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8cbe6281f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18cbe6281f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23640f78b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123640f78b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33599d9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1333599d9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459273d0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12459273d0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1493492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121493492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0953d1be0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120953d1be0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17b1f76841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117b1f76841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0953d1be0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120953d1be0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17b1f76841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117b1f76841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7b1f7684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117b1f7684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0953d1be0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120953d1be0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a6a8bbabc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1a6a8bbabc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a6d56537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1a6d56537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a9b0a5204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1a9b0a5204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a6d56537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1a6d56537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a6a8bbabc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1a6a8bbabc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a6d565370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1a6d565370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a6d565370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1a6d56537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7b1f76841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117b1f76841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433c9e9b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12433c9e9b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433c9e9b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12433c9e9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a6a8bbabc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1a6a8bbabc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a6d565370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1a6d565370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a6d565370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1a6d565370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e184438c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11e184438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7b1f76841_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117b1f76841_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7b1f76841_6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117b1f76841_6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7b1f76841_6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117b1f76841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7b1f76841_6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117b1f76841_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20953d1be0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120953d1be0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20953d1be0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120953d1be0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0953d1be0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120953d1be0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20953d1be0_1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120953d1be0_1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1e184438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11e184438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20953d1be0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g120953d1be0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18cbe628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118cbe628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1dee880d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11dee880d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1dee880da3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11dee880da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1d9148ce8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11d9148ce8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1d9148ce8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11d9148ce8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1d9148ce8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11d9148ce8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1d9148ce8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11d9148ce8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1d9148ce8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11d9148ce8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1d9148ce8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11d9148ce8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20953d1be0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120953d1be0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20953d1be0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g120953d1be0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20953d1be0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120953d1be0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2459273d0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12459273d0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a978b3989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1a978b3989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a978b3989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g1a978b3989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a978b3989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g1a978b3989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a978b3989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a978b3989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a978b3989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1a978b3989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333599d90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1333599d90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68f655db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1168f655db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a9b0a5204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g1a9b0a5204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1dee880da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11dee880da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333599d90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g1333599d90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24dbe039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124dbe039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333599d90c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g1333599d90c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333599d90c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g1333599d90c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333599d90c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g1333599d90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1dee880da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11dee880da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333599d90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g1333599d90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2092c5aaa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g12092c5aaa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1f62b834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g11f62b834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2092c5aaa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g12092c5aaa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f449f806b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2" name="Google Shape;832;gf449f806b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1dee880da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0" name="Google Shape;840;g11dee880da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39e717de2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g139e717de2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39e717de2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8" name="Google Shape;858;g139e717de2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333599d90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5" name="Google Shape;865;g1333599d90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39e717de2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g139e717de2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39e717de2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g139e717de2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1df730ec8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1" name="Google Shape;891;g11df730ec8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333599d90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g1333599d90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1df730ec8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4" name="Google Shape;904;g11df730ec8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333599d90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" name="Google Shape;912;g1333599d90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333599d90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g1333599d90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f299a987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4" name="Google Shape;924;g13f299a987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333599d90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g1333599d90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333599d90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6" name="Google Shape;936;g1333599d90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333599d90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4" name="Google Shape;944;g1333599d90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333599d90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0" name="Google Shape;950;g1333599d90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333599d90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g1333599d90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5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15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15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15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15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15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15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15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15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15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5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15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15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15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1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15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15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15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15"/>
          <p:cNvGrpSpPr/>
          <p:nvPr/>
        </p:nvGrpSpPr>
        <p:grpSpPr>
          <a:xfrm>
            <a:off x="5043503" y="0"/>
            <a:ext cx="3814072" cy="3839101"/>
            <a:chOff x="5043503" y="0"/>
            <a:chExt cx="3814072" cy="3839101"/>
          </a:xfrm>
        </p:grpSpPr>
        <p:sp>
          <p:nvSpPr>
            <p:cNvPr id="30" name="Google Shape;30;p15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5"/>
            <p:cNvSpPr/>
            <p:nvPr/>
          </p:nvSpPr>
          <p:spPr>
            <a:xfrm rot="-9830444">
              <a:off x="6469759" y="3480727"/>
              <a:ext cx="320148" cy="320148"/>
            </a:xfrm>
            <a:prstGeom prst="ellipse">
              <a:avLst/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15"/>
            <p:cNvGrpSpPr/>
            <p:nvPr/>
          </p:nvGrpSpPr>
          <p:grpSpPr>
            <a:xfrm>
              <a:off x="7647815" y="2704283"/>
              <a:ext cx="635220" cy="635219"/>
              <a:chOff x="6725724" y="2701260"/>
              <a:chExt cx="1208101" cy="1208100"/>
            </a:xfrm>
          </p:grpSpPr>
          <p:sp>
            <p:nvSpPr>
              <p:cNvPr id="33" name="Google Shape;33;p15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15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1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15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15"/>
            <p:cNvGrpSpPr/>
            <p:nvPr/>
          </p:nvGrpSpPr>
          <p:grpSpPr>
            <a:xfrm>
              <a:off x="7952718" y="179238"/>
              <a:ext cx="873165" cy="873002"/>
              <a:chOff x="7754428" y="208725"/>
              <a:chExt cx="541800" cy="541800"/>
            </a:xfrm>
          </p:grpSpPr>
          <p:sp>
            <p:nvSpPr>
              <p:cNvPr id="38" name="Google Shape;38;p1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1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15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5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5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5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5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5"/>
            <p:cNvSpPr/>
            <p:nvPr/>
          </p:nvSpPr>
          <p:spPr>
            <a:xfrm rot="-9830444">
              <a:off x="6469759" y="3480726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15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4"/>
          <p:cNvGrpSpPr/>
          <p:nvPr/>
        </p:nvGrpSpPr>
        <p:grpSpPr>
          <a:xfrm>
            <a:off x="49" y="4099200"/>
            <a:ext cx="9144039" cy="1044300"/>
            <a:chOff x="49" y="4099200"/>
            <a:chExt cx="9144039" cy="1044300"/>
          </a:xfrm>
        </p:grpSpPr>
        <p:grpSp>
          <p:nvGrpSpPr>
            <p:cNvPr id="143" name="Google Shape;143;p24"/>
            <p:cNvGrpSpPr/>
            <p:nvPr/>
          </p:nvGrpSpPr>
          <p:grpSpPr>
            <a:xfrm>
              <a:off x="49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24"/>
            <p:cNvGrpSpPr/>
            <p:nvPr/>
          </p:nvGrpSpPr>
          <p:grpSpPr>
            <a:xfrm>
              <a:off x="371403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4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24"/>
            <p:cNvGrpSpPr/>
            <p:nvPr/>
          </p:nvGrpSpPr>
          <p:grpSpPr>
            <a:xfrm>
              <a:off x="742758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24"/>
            <p:cNvGrpSpPr/>
            <p:nvPr/>
          </p:nvGrpSpPr>
          <p:grpSpPr>
            <a:xfrm>
              <a:off x="1114112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24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2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4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4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4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4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24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24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4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4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4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2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24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4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4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24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24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4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4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4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4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2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24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4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4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4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24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24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4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4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4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94;p2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24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4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4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24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24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4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4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4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24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2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4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4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4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24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24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4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4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4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4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2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24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4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4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4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24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24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4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4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24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4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24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24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24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4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4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4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2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24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4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24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24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24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24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24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4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Google Shape;243;p24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2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4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4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4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4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24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24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4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4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4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2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24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4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24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24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Google Shape;259;p24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24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4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4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Google Shape;263;p24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2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4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4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Google Shape;268;p24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24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7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58" name="Google Shape;58;p17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9" name="Google Shape;59;p17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7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" name="Google Shape;61;p17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62" name="Google Shape;62;p17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7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Google Shape;65;p17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6" name="Google Shape;66;p17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7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7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7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" name="Google Shape;70;p17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1" name="Google Shape;71;p17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72" name="Google Shape;72;p17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7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1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5" name="Google Shape;75;p17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7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7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17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9" name="Google Shape;79;p17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7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7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7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83;p17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84" name="Google Shape;84;p1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7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7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7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7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9" name="Google Shape;89;p1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2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0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1"/>
          <p:cNvGrpSpPr/>
          <p:nvPr/>
        </p:nvGrpSpPr>
        <p:grpSpPr>
          <a:xfrm>
            <a:off x="6866714" y="1307"/>
            <a:ext cx="2267451" cy="2601689"/>
            <a:chOff x="6790514" y="1307"/>
            <a:chExt cx="2267451" cy="2601689"/>
          </a:xfrm>
        </p:grpSpPr>
        <p:grpSp>
          <p:nvGrpSpPr>
            <p:cNvPr id="114" name="Google Shape;114;p21"/>
            <p:cNvGrpSpPr/>
            <p:nvPr/>
          </p:nvGrpSpPr>
          <p:grpSpPr>
            <a:xfrm>
              <a:off x="7067607" y="1307"/>
              <a:ext cx="1990358" cy="1990303"/>
              <a:chOff x="7067607" y="1307"/>
              <a:chExt cx="1990358" cy="1990303"/>
            </a:xfrm>
          </p:grpSpPr>
          <p:sp>
            <p:nvSpPr>
              <p:cNvPr id="115" name="Google Shape;115;p2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2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21"/>
              <p:cNvSpPr/>
              <p:nvPr/>
            </p:nvSpPr>
            <p:spPr>
              <a:xfrm rot="-8649154">
                <a:off x="7349962" y="283757"/>
                <a:ext cx="1425647" cy="1425404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21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19" name="Google Shape;119;p21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21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2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21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22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3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2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4.png"/><Relationship Id="rId4" Type="http://schemas.openxmlformats.org/officeDocument/2006/relationships/image" Target="../media/image8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9.png"/><Relationship Id="rId4" Type="http://schemas.openxmlformats.org/officeDocument/2006/relationships/image" Target="../media/image85.png"/><Relationship Id="rId5" Type="http://schemas.openxmlformats.org/officeDocument/2006/relationships/image" Target="../media/image9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2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7.png"/><Relationship Id="rId4" Type="http://schemas.openxmlformats.org/officeDocument/2006/relationships/image" Target="../media/image96.png"/><Relationship Id="rId5" Type="http://schemas.openxmlformats.org/officeDocument/2006/relationships/image" Target="../media/image100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0.png"/><Relationship Id="rId4" Type="http://schemas.openxmlformats.org/officeDocument/2006/relationships/hyperlink" Target="https://docs.google.com/document/d/1D-G0gNHoxNAuYY_7VRN5IsMjz1jYa30b/edit?usp=sharing&amp;ouid=117294069896371414648&amp;rtpof=true&amp;sd=true" TargetMode="Externa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hyperlink" Target="https://docs.google.com/document/d/1UZA5kpRuDlFxEe2b_ZJJAdC_PrLQwkIQ/edit?usp=share_link&amp;ouid=117294069896371414648&amp;rtpof=true&amp;sd=true" TargetMode="External"/><Relationship Id="rId4" Type="http://schemas.openxmlformats.org/officeDocument/2006/relationships/hyperlink" Target="https://docs.google.com/document/d/1Cr48i2co8uVWtthfZZlevtemy1Lq_l0F/edit?usp=sharing&amp;ouid=117294069896371414648&amp;rtpof=true&amp;sd=true" TargetMode="External"/><Relationship Id="rId5" Type="http://schemas.openxmlformats.org/officeDocument/2006/relationships/hyperlink" Target="https://docs.google.com/document/d/1fqssSfXOdNUMoly5TbAGePoORY7_SlI2/edit?usp=sharing&amp;ouid=117294069896371414648&amp;rtpof=true&amp;sd=true" TargetMode="External"/><Relationship Id="rId6" Type="http://schemas.openxmlformats.org/officeDocument/2006/relationships/hyperlink" Target="https://drive.google.com/file/d/1-UrM4wZo-DaHBOe1ewQTPWmEijK7ojL5/view?usp=share_link" TargetMode="External"/><Relationship Id="rId7" Type="http://schemas.openxmlformats.org/officeDocument/2006/relationships/hyperlink" Target="https://docs.google.com/document/d/1tUdOKdXZ-ZLGt57pN6zr71i8xS_iRB23/edit?usp=sharing&amp;ouid=117294069896371414648&amp;rtpof=true&amp;sd=true" TargetMode="External"/><Relationship Id="rId8" Type="http://schemas.openxmlformats.org/officeDocument/2006/relationships/hyperlink" Target="https://docs.google.com/document/d/1nybYEedYM68P-ehgQHgXjRBgIZRYh_pe/edit?usp=sharing&amp;ouid=117294069896371414648&amp;rtpof=true&amp;sd=true" TargetMode="Externa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1.png"/><Relationship Id="rId4" Type="http://schemas.openxmlformats.org/officeDocument/2006/relationships/hyperlink" Target="https://docs.google.com/document/d/1UZA5kpRuDlFxEe2b_ZJJAdC_PrLQwkIQ/edit?usp=sharing&amp;ouid=117294069896371414648&amp;rtpof=true&amp;sd=true" TargetMode="Externa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s://docs.google.com/document/d/1Cr48i2co8uVWtthfZZlevtemy1Lq_l0F/edit?usp=sharing&amp;ouid=117294069896371414648&amp;rtpof=true&amp;sd=true" TargetMode="External"/><Relationship Id="rId4" Type="http://schemas.openxmlformats.org/officeDocument/2006/relationships/image" Target="../media/image108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4.png"/><Relationship Id="rId4" Type="http://schemas.openxmlformats.org/officeDocument/2006/relationships/hyperlink" Target="https://docs.google.com/document/d/1fqssSfXOdNUMoly5TbAGePoORY7_SlI2/edit?usp=sharing&amp;ouid=117294069896371414648&amp;rtpof=true&amp;sd=tru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hyperlink" Target="https://drive.google.com/file/d/1-UrM4wZo-DaHBOe1ewQTPWmEijK7ojL5/view?usp=share_link" TargetMode="External"/><Relationship Id="rId4" Type="http://schemas.openxmlformats.org/officeDocument/2006/relationships/image" Target="../media/image109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6.png"/><Relationship Id="rId4" Type="http://schemas.openxmlformats.org/officeDocument/2006/relationships/hyperlink" Target="https://docs.google.com/document/d/1tUdOKdXZ-ZLGt57pN6zr71i8xS_iRB23/edit?usp=sharing&amp;ouid=117294069896371414648&amp;rtpof=true&amp;sd=true" TargetMode="Externa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5.png"/><Relationship Id="rId4" Type="http://schemas.openxmlformats.org/officeDocument/2006/relationships/hyperlink" Target="https://docs.google.com/document/d/1nybYEedYM68P-ehgQHgXjRBgIZRYh_pe/edit?usp=sharing&amp;ouid=117294069896371414648&amp;rtpof=true&amp;sd=true" TargetMode="Externa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4.png"/><Relationship Id="rId4" Type="http://schemas.openxmlformats.org/officeDocument/2006/relationships/image" Target="../media/image116.png"/><Relationship Id="rId5" Type="http://schemas.openxmlformats.org/officeDocument/2006/relationships/image" Target="../media/image113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hyperlink" Target="https://docs.google.com/document/d/1LIofz4IrBDXO9V67fzJd6Y5N1EGUA0I-/edit?usp=share_link&amp;ouid=115889604559278974978&amp;rtpof=true&amp;sd=true" TargetMode="External"/><Relationship Id="rId4" Type="http://schemas.openxmlformats.org/officeDocument/2006/relationships/hyperlink" Target="https://docs.google.com/document/d/1FGKEoI4kmHplOB0YCrrGyHKXtVN-my_D/edit?usp=share_link&amp;ouid=117294069896371414648&amp;rtpof=true&amp;sd=true" TargetMode="External"/><Relationship Id="rId5" Type="http://schemas.openxmlformats.org/officeDocument/2006/relationships/hyperlink" Target="https://docs.google.com/document/d/1G2aSjg6ix0A5BrEcMxGe_4T9mmIFqdeb/edit?usp=sharing&amp;ouid=115889604559278974978&amp;rtpof=true&amp;sd=true" TargetMode="Externa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17.png"/><Relationship Id="rId4" Type="http://schemas.openxmlformats.org/officeDocument/2006/relationships/hyperlink" Target="https://docs.google.com/document/d/149qcd3Ll0tg2Or84B0dpt72OFHZHRscH/edit?usp=sharing&amp;ouid=117294069896371414648&amp;rtpof=true&amp;sd=true" TargetMode="Externa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hyperlink" Target="https://docs.google.com/document/d/1FGKEoI4kmHplOB0YCrrGyHKXtVN-my_D/edit?usp=share_link&amp;ouid=117294069896371414648&amp;rtpof=true&amp;sd=true" TargetMode="External"/><Relationship Id="rId4" Type="http://schemas.openxmlformats.org/officeDocument/2006/relationships/image" Target="../media/image115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hyperlink" Target="https://docs.google.com/document/d/1wXeXax2TiumYFx1J7pdfUQgIlgtqzR83/edit?usp=sharing&amp;ouid=117294069896371414648&amp;rtpof=true&amp;sd=true" TargetMode="External"/><Relationship Id="rId4" Type="http://schemas.openxmlformats.org/officeDocument/2006/relationships/image" Target="../media/image112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11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hyperlink" Target="http://oferta.senasofiaplus.edu.co/sofia-oferta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document/d/1_8WZQg3oDIOQZkfJmrSoBl7N4GisBCSl/edit?usp=sharing&amp;ouid=117294069896371414648&amp;rtpof=true&amp;sd=tru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document/d/1_8WZQg3oDIOQZkfJmrSoBl7N4GisBCSl/edit?usp=sharing&amp;ouid=117294069896371414648&amp;rtpof=true&amp;sd=tru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rive.google.com/file/d/1qjA-1VFq3XGwVKCM5jl8w6kiIYRSGMtO/view?usp=sharing" TargetMode="External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hyperlink" Target="https://drive.google.com/file/d/1U-_zdrKzwPkUNcpbvlOqvttABB9QjROH/view?usp=sharin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hyperlink" Target="https://drive.google.com/file/d/1VqemE6o2oN6DmK46oIyQ33LTpflu3Wf2/view?usp=sharing" TargetMode="External"/><Relationship Id="rId6" Type="http://schemas.openxmlformats.org/officeDocument/2006/relationships/hyperlink" Target="https://drive.google.com/file/d/1ZilyAD0twYLuV04Oyvoh4E5n-q3qguIf/view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cs.google.com/document/d/1AHuyL7bdlqRdRtcD0D7acBm5JlJRGym_/edit?usp=sharing&amp;ouid=117294069896371414648&amp;rtpof=true&amp;sd=true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file/d/1qjA-1VFq3XGwVKCM5jl8w6kiIYRSGMtO/view?usp=sharing" TargetMode="External"/><Relationship Id="rId4" Type="http://schemas.openxmlformats.org/officeDocument/2006/relationships/hyperlink" Target="https://docs.google.com/document/d/1ahm1On3T5vufeqYemQKNTxh8aiz0oV8a/edit?usp=sharing&amp;ouid=117294069896371414648&amp;rtpof=true&amp;sd=true" TargetMode="External"/><Relationship Id="rId5" Type="http://schemas.openxmlformats.org/officeDocument/2006/relationships/hyperlink" Target="https://drive.google.com/file/d/1eecO7Y1Bd89n0AdM1nbGInNz3jKj5Uax/view?usp=share_link" TargetMode="External"/><Relationship Id="rId6" Type="http://schemas.openxmlformats.org/officeDocument/2006/relationships/hyperlink" Target="https://docs.google.com/document/d/1ibLDf9WVBxCwo6SO5SZeNiseHL7sbaLq/edit?usp=sharing&amp;ouid=117294069896371414648&amp;rtpof=true&amp;sd=true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anva.com/design/DAE5IEVzDQE/u1ceYi_xx74R1QJHzJz3Cw/view?utm_content=DAE5IEVzDQE&amp;utm_campaign=designshare&amp;utm_medium=link&amp;utm_source=sharebutton" TargetMode="External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Relationship Id="rId4" Type="http://schemas.openxmlformats.org/officeDocument/2006/relationships/hyperlink" Target="https://docs.google.com/spreadsheets/d/16q5bdZnET0PSvUIk57fmpoUS8nZDuO7B/edit?usp=sharing&amp;ouid=117294069896371414648&amp;rtpof=true&amp;sd=tru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docs.google.com/spreadsheets/d/16q5bdZnET0PSvUIk57fmpoUS8nZDuO7B/edit?usp=sharing&amp;ouid=117294069896371414648&amp;rtpof=true&amp;sd=true" TargetMode="External"/><Relationship Id="rId4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drive.google.com/file/d/11gTZoxiJsvjvbkIkUjvvRObD8b9KLRUy/view?usp=share_link" TargetMode="External"/><Relationship Id="rId4" Type="http://schemas.openxmlformats.org/officeDocument/2006/relationships/image" Target="../media/image2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docs.google.com/document/d/1ibLDf9WVBxCwo6SO5SZeNiseHL7sbaLq/edit?usp=sharing&amp;ouid=117294069896371414648&amp;rtpof=true&amp;sd=true" TargetMode="External"/><Relationship Id="rId4" Type="http://schemas.openxmlformats.org/officeDocument/2006/relationships/image" Target="../media/image2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drive.google.com/file/d/1jf90a-RpwGBKRvJFW_MpHw6qAs3KVsyP/view?usp=share_link" TargetMode="External"/><Relationship Id="rId4" Type="http://schemas.openxmlformats.org/officeDocument/2006/relationships/hyperlink" Target="https://docs.google.com/document/d/1JffIN0J23x_lGutjkXXzWFH3u4DK5vIh/edit?usp=sharing&amp;ouid=117294069896371414648&amp;rtpof=true&amp;sd=true" TargetMode="External"/><Relationship Id="rId9" Type="http://schemas.openxmlformats.org/officeDocument/2006/relationships/hyperlink" Target="https://docs.google.com/spreadsheets/d/1K55MKoUNWsj_WFVwu8VDuOUJsR6ezvj-/edit?usp=sharing&amp;ouid=117294069896371414648&amp;rtpof=true&amp;sd=true" TargetMode="External"/><Relationship Id="rId5" Type="http://schemas.openxmlformats.org/officeDocument/2006/relationships/hyperlink" Target="https://drive.google.com/file/d/1P7GTLV5R1U_gQLIanni2UYkhHDtuBdUG/view?usp=share_link" TargetMode="External"/><Relationship Id="rId6" Type="http://schemas.openxmlformats.org/officeDocument/2006/relationships/hyperlink" Target="https://drive.google.com/file/d/1N9GyCPou0AVAWkGIE9g4zvMBl-gEGK-D/view?usp=sharing" TargetMode="External"/><Relationship Id="rId7" Type="http://schemas.openxmlformats.org/officeDocument/2006/relationships/hyperlink" Target="https://drive.google.com/file/d/1bdHeLrrd-O5uT0QcTrwzgng4XhU13Jox/view?usp=sharing" TargetMode="External"/><Relationship Id="rId8" Type="http://schemas.openxmlformats.org/officeDocument/2006/relationships/hyperlink" Target="https://drive.google.com/file/d/1fGUc3bFBmdJXvxyPX9482zRUKENCPNhJ/view?usp=sharing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drive.google.com/file/d/1Na9Yq-UNy161mEi5jmwEHHdypxU7xiLb/view?usp=share_link" TargetMode="External"/><Relationship Id="rId4" Type="http://schemas.openxmlformats.org/officeDocument/2006/relationships/image" Target="../media/image5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drive.google.com/file/d/1pDNpiraFZrK7Fxf064DiUjnedmGPIkqS/view?usp=share_link" TargetMode="External"/><Relationship Id="rId4" Type="http://schemas.openxmlformats.org/officeDocument/2006/relationships/image" Target="../media/image4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docs.google.com/document/d/1JffIN0J23x_lGutjkXXzWFH3u4DK5vIh/edit?usp=sharing&amp;ouid=117294069896371414648&amp;rtpof=true&amp;sd=true" TargetMode="External"/><Relationship Id="rId4" Type="http://schemas.openxmlformats.org/officeDocument/2006/relationships/image" Target="../media/image4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drive.google.com/file/d/1P7GTLV5R1U_gQLIanni2UYkhHDtuBdUG/view?usp=share_link" TargetMode="External"/><Relationship Id="rId4" Type="http://schemas.openxmlformats.org/officeDocument/2006/relationships/image" Target="../media/image4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drive.google.com/file/d/1-UrM4wZo-DaHBOe1ewQTPWmEijK7ojL5/view?usp=share_link" TargetMode="External"/><Relationship Id="rId4" Type="http://schemas.openxmlformats.org/officeDocument/2006/relationships/image" Target="../media/image5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drive.google.com/file/d/1d8mnvxWZNge5oyJrzGkdSBc8mOcasuPL/view?usp=share_link" TargetMode="External"/><Relationship Id="rId4" Type="http://schemas.openxmlformats.org/officeDocument/2006/relationships/image" Target="../media/image5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0.png"/><Relationship Id="rId4" Type="http://schemas.openxmlformats.org/officeDocument/2006/relationships/image" Target="../media/image51.png"/><Relationship Id="rId5" Type="http://schemas.openxmlformats.org/officeDocument/2006/relationships/hyperlink" Target="https://drive.google.com/file/d/1fGUc3bFBmdJXvxyPX9482zRUKENCPNhJ/view?usp=sharing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9.png"/><Relationship Id="rId4" Type="http://schemas.openxmlformats.org/officeDocument/2006/relationships/image" Target="../media/image6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docs.google.com/spreadsheets/d/1K55MKoUNWsj_WFVwu8VDuOUJsR6ezvj-/edit?usp=sharing&amp;ouid=117294069896371414648&amp;rtpof=true&amp;sd=true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56.png"/><Relationship Id="rId6" Type="http://schemas.openxmlformats.org/officeDocument/2006/relationships/image" Target="../media/image6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docs.google.com/spreadsheets/d/1K55MKoUNWsj_WFVwu8VDuOUJsR6ezvj-/edit?usp=sharing&amp;ouid=117294069896371414648&amp;rtpof=true&amp;sd=true" TargetMode="External"/><Relationship Id="rId4" Type="http://schemas.openxmlformats.org/officeDocument/2006/relationships/image" Target="../media/image55.png"/><Relationship Id="rId5" Type="http://schemas.openxmlformats.org/officeDocument/2006/relationships/image" Target="../media/image66.png"/><Relationship Id="rId6" Type="http://schemas.openxmlformats.org/officeDocument/2006/relationships/image" Target="../media/image6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docs.google.com/spreadsheets/d/1K55MKoUNWsj_WFVwu8VDuOUJsR6ezvj-/edit?usp=sharing&amp;ouid=117294069896371414648&amp;rtpof=true&amp;sd=true" TargetMode="External"/><Relationship Id="rId4" Type="http://schemas.openxmlformats.org/officeDocument/2006/relationships/image" Target="../media/image5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5.png"/><Relationship Id="rId4" Type="http://schemas.openxmlformats.org/officeDocument/2006/relationships/image" Target="../media/image59.png"/><Relationship Id="rId5" Type="http://schemas.openxmlformats.org/officeDocument/2006/relationships/image" Target="../media/image7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1.png"/><Relationship Id="rId4" Type="http://schemas.openxmlformats.org/officeDocument/2006/relationships/image" Target="../media/image64.png"/><Relationship Id="rId5" Type="http://schemas.openxmlformats.org/officeDocument/2006/relationships/image" Target="../media/image73.png"/><Relationship Id="rId6" Type="http://schemas.openxmlformats.org/officeDocument/2006/relationships/image" Target="../media/image6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4.png"/><Relationship Id="rId4" Type="http://schemas.openxmlformats.org/officeDocument/2006/relationships/image" Target="../media/image6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2.png"/><Relationship Id="rId4" Type="http://schemas.openxmlformats.org/officeDocument/2006/relationships/image" Target="../media/image7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drive.google.com/file/d/1fGUc3bFBmdJXvxyPX9482zRUKENCPNhJ/view?usp=sharing" TargetMode="External"/><Relationship Id="rId4" Type="http://schemas.openxmlformats.org/officeDocument/2006/relationships/hyperlink" Target="https://docs.google.com/document/d/1D-G0gNHoxNAuYY_7VRN5IsMjz1jYa30b/edit?usp=sharing&amp;ouid=117294069896371414648&amp;rtpof=true&amp;sd=true" TargetMode="External"/><Relationship Id="rId5" Type="http://schemas.openxmlformats.org/officeDocument/2006/relationships/hyperlink" Target="https://drive.google.com/file/d/1THan6CgU4k1CD_qR0JR-V0U2jXays0-r/view?usp=sharing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7.png"/><Relationship Id="rId4" Type="http://schemas.openxmlformats.org/officeDocument/2006/relationships/image" Target="../media/image79.png"/><Relationship Id="rId5" Type="http://schemas.openxmlformats.org/officeDocument/2006/relationships/image" Target="../media/image8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8.png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"/>
          <p:cNvSpPr txBox="1"/>
          <p:nvPr>
            <p:ph type="ctrTitle"/>
          </p:nvPr>
        </p:nvSpPr>
        <p:spPr>
          <a:xfrm>
            <a:off x="658300" y="1240888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CARFOX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5"/>
          <p:cNvSpPr txBox="1"/>
          <p:nvPr>
            <p:ph idx="1" type="subTitle"/>
          </p:nvPr>
        </p:nvSpPr>
        <p:spPr>
          <a:xfrm>
            <a:off x="658300" y="2665750"/>
            <a:ext cx="42555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Mariana Leon Niño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Leonardo Gutierrez Martinez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Juan David Melo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Jorge Andres Sanchez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9" name="Google Shape;27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9675" y="834850"/>
            <a:ext cx="1924200" cy="2101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"/>
          <p:cNvSpPr txBox="1"/>
          <p:nvPr>
            <p:ph type="title"/>
          </p:nvPr>
        </p:nvSpPr>
        <p:spPr>
          <a:xfrm>
            <a:off x="122865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Justificación: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11"/>
          <p:cNvSpPr txBox="1"/>
          <p:nvPr>
            <p:ph idx="1" type="body"/>
          </p:nvPr>
        </p:nvSpPr>
        <p:spPr>
          <a:xfrm>
            <a:off x="1228650" y="1700125"/>
            <a:ext cx="4003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5"/>
              <a:buNone/>
            </a:pPr>
            <a:r>
              <a:rPr lang="es" sz="2020">
                <a:latin typeface="Times New Roman"/>
                <a:ea typeface="Times New Roman"/>
                <a:cs typeface="Times New Roman"/>
                <a:sym typeface="Times New Roman"/>
              </a:rPr>
              <a:t>Al crear observaciones con aportes visuales del estado del vehículo y registro de usuarios, se evitan las pérdidas materiales y económicas. </a:t>
            </a:r>
            <a:endParaRPr sz="20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0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11"/>
          <p:cNvSpPr txBox="1"/>
          <p:nvPr/>
        </p:nvSpPr>
        <p:spPr>
          <a:xfrm>
            <a:off x="5763325" y="1043775"/>
            <a:ext cx="20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5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Justificación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11"/>
          <p:cNvSpPr txBox="1"/>
          <p:nvPr/>
        </p:nvSpPr>
        <p:spPr>
          <a:xfrm>
            <a:off x="5738750" y="3611325"/>
            <a:ext cx="313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 En la siguiente imagen podemos identificar un símbolo directo de justificación.Lopez( 2021).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0" name="Google Shape;35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7175" y="1582850"/>
            <a:ext cx="1977800" cy="19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333599d90c_0_237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DML(Lenguaje de manipulación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insertar datos en las tablas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6" name="Google Shape;966;g1333599d90c_0_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25" y="1669700"/>
            <a:ext cx="8839198" cy="101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g1333599d90c_0_237"/>
          <p:cNvPicPr preferRelativeResize="0"/>
          <p:nvPr/>
        </p:nvPicPr>
        <p:blipFill rotWithShape="1">
          <a:blip r:embed="rId4">
            <a:alphaModFix/>
          </a:blip>
          <a:srcRect b="25460" l="-450" r="450" t="-25460"/>
          <a:stretch/>
        </p:blipFill>
        <p:spPr>
          <a:xfrm>
            <a:off x="152400" y="2751600"/>
            <a:ext cx="77508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39db33305d_0_34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DML(Lenguaje de manipulación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insertar datos en las tablas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3" name="Google Shape;973;g139db33305d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075" y="1400650"/>
            <a:ext cx="52578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g139db33305d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575" y="2571750"/>
            <a:ext cx="418997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g139db33305d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900" y="3695225"/>
            <a:ext cx="7201995" cy="11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39db33305d_0_50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DML(Lenguaje de manipulación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insertar datos en las tablas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1" name="Google Shape;981;g139db33305d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125" y="2363500"/>
            <a:ext cx="7201995" cy="11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33599d90c_0_246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DML(Lenguaje de manipulación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Consultas simples 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7" name="Google Shape;987;g1333599d90c_0_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675" y="1748825"/>
            <a:ext cx="6877050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37c5294a96_0_1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DML(Lenguaje de manipulación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Consultas simples 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3" name="Google Shape;993;g137c5294a96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5075"/>
            <a:ext cx="8839202" cy="2373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37c5294a96_0_7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DML(Lenguaje de manipulación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Consultas simples 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9" name="Google Shape;999;g137c5294a96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288" y="1780475"/>
            <a:ext cx="606742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37c5294a96_0_50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DML(Lenguaje de manipulación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Consultas simples 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5" name="Google Shape;1005;g137c5294a96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0025"/>
            <a:ext cx="8839200" cy="2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58b7dadcdb_0_3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DML(Lenguaje de manipulación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Consultas simples 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1" name="Google Shape;1011;g158b7dadcdb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612" y="1608050"/>
            <a:ext cx="5311875" cy="28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58b7dadcdb_0_9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DML(Lenguaje de manipulación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Consultas simples 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7" name="Google Shape;1017;g158b7dadcdb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1792200"/>
            <a:ext cx="7261401" cy="28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352ae3db5a_0_12"/>
          <p:cNvSpPr txBox="1"/>
          <p:nvPr>
            <p:ph type="title"/>
          </p:nvPr>
        </p:nvSpPr>
        <p:spPr>
          <a:xfrm>
            <a:off x="1189825" y="48995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Prototipo no funcional usando css a partir de un mockup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3" name="Google Shape;1023;g1352ae3db5a_0_12"/>
          <p:cNvSpPr txBox="1"/>
          <p:nvPr/>
        </p:nvSpPr>
        <p:spPr>
          <a:xfrm>
            <a:off x="1675325" y="1006525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Formulario Registro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24" name="Google Shape;1024;g1352ae3db5a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1788" y="1497525"/>
            <a:ext cx="5886574" cy="33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2"/>
          <p:cNvSpPr/>
          <p:nvPr/>
        </p:nvSpPr>
        <p:spPr>
          <a:xfrm>
            <a:off x="1096575" y="1183650"/>
            <a:ext cx="2573100" cy="1842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2"/>
          <p:cNvSpPr txBox="1"/>
          <p:nvPr>
            <p:ph type="title"/>
          </p:nvPr>
        </p:nvSpPr>
        <p:spPr>
          <a:xfrm>
            <a:off x="1056750" y="345425"/>
            <a:ext cx="7030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Delimitación y alcance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12"/>
          <p:cNvSpPr txBox="1"/>
          <p:nvPr>
            <p:ph idx="1" type="body"/>
          </p:nvPr>
        </p:nvSpPr>
        <p:spPr>
          <a:xfrm>
            <a:off x="1256475" y="1371250"/>
            <a:ext cx="22533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5"/>
              <a:buNone/>
            </a:pPr>
            <a:r>
              <a:rPr lang="es" sz="1293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Desarrollaremos un sistema de información para la empresa motors company (empresa automotriz), buscamos que con el  correcto uso  podamos cumplir con los objetivos planteados.</a:t>
            </a:r>
            <a:endParaRPr sz="1293"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25"/>
              <a:buNone/>
            </a:pPr>
            <a:r>
              <a:rPr lang="es" sz="72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7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25"/>
              <a:buNone/>
            </a:pPr>
            <a:r>
              <a:t/>
            </a:r>
            <a:endParaRPr sz="62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8" name="Google Shape;3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8924" y="1911663"/>
            <a:ext cx="1695899" cy="140631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2"/>
          <p:cNvSpPr txBox="1"/>
          <p:nvPr/>
        </p:nvSpPr>
        <p:spPr>
          <a:xfrm>
            <a:off x="7319850" y="1020625"/>
            <a:ext cx="169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6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12"/>
          <p:cNvSpPr txBox="1"/>
          <p:nvPr/>
        </p:nvSpPr>
        <p:spPr>
          <a:xfrm>
            <a:off x="7175975" y="3931100"/>
            <a:ext cx="1592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 Cumplir con las metas 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planteadas.Juárez(2017).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1" name="Google Shape;361;p12"/>
          <p:cNvSpPr/>
          <p:nvPr/>
        </p:nvSpPr>
        <p:spPr>
          <a:xfrm>
            <a:off x="3897625" y="1183650"/>
            <a:ext cx="2573100" cy="184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2"/>
          <p:cNvSpPr txBox="1"/>
          <p:nvPr/>
        </p:nvSpPr>
        <p:spPr>
          <a:xfrm>
            <a:off x="3952825" y="1520950"/>
            <a:ext cx="2024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s" sz="15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tiempo estipulado para el desarrollo del proyecto es de 5 trimestres.</a:t>
            </a:r>
            <a:endParaRPr b="0" i="0" sz="15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12"/>
          <p:cNvSpPr/>
          <p:nvPr/>
        </p:nvSpPr>
        <p:spPr>
          <a:xfrm>
            <a:off x="3952825" y="3233075"/>
            <a:ext cx="2517900" cy="15690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Funciones: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Times New Roman"/>
              <a:buChar char="●"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Inventario.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Times New Roman"/>
              <a:buChar char="●"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Reporte.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Times New Roman"/>
              <a:buChar char="●"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Observaciones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12"/>
          <p:cNvSpPr/>
          <p:nvPr/>
        </p:nvSpPr>
        <p:spPr>
          <a:xfrm>
            <a:off x="1056750" y="3204375"/>
            <a:ext cx="2613000" cy="15975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 procesos que apoyaran: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Times New Roman"/>
              <a:buChar char="●"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Orden, control y evolución 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Áreas que no se apoyan:</a:t>
            </a:r>
            <a:endParaRPr b="0" i="0" sz="12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Times New Roman"/>
              <a:buChar char="●"/>
            </a:pPr>
            <a:r>
              <a:rPr b="0" i="0" lang="es" sz="12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Publicidad.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333599d90c_0_315"/>
          <p:cNvSpPr txBox="1"/>
          <p:nvPr>
            <p:ph type="title"/>
          </p:nvPr>
        </p:nvSpPr>
        <p:spPr>
          <a:xfrm>
            <a:off x="1189825" y="48995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Prototipo no funcional usando css a partir de un mockup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0" name="Google Shape;1030;g1333599d90c_0_315"/>
          <p:cNvSpPr txBox="1"/>
          <p:nvPr/>
        </p:nvSpPr>
        <p:spPr>
          <a:xfrm>
            <a:off x="1665225" y="1238500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Inicio de sesión 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31" name="Google Shape;1031;g1333599d90c_0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9000" y="1783225"/>
            <a:ext cx="5805994" cy="27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352ae3db5a_0_5"/>
          <p:cNvSpPr txBox="1"/>
          <p:nvPr>
            <p:ph type="title"/>
          </p:nvPr>
        </p:nvSpPr>
        <p:spPr>
          <a:xfrm>
            <a:off x="1189825" y="48995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Prototipo no funcional usando css a partir de un mockup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7" name="Google Shape;1037;g1352ae3db5a_0_5"/>
          <p:cNvSpPr txBox="1"/>
          <p:nvPr/>
        </p:nvSpPr>
        <p:spPr>
          <a:xfrm>
            <a:off x="1332400" y="1218325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Perfil del  mecánico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38" name="Google Shape;1038;g1352ae3db5a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9800" y="1777138"/>
            <a:ext cx="4529200" cy="3061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3643994d84_3_0"/>
          <p:cNvSpPr txBox="1"/>
          <p:nvPr>
            <p:ph type="title"/>
          </p:nvPr>
        </p:nvSpPr>
        <p:spPr>
          <a:xfrm>
            <a:off x="1189825" y="489950"/>
            <a:ext cx="70305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Git Hub</a:t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4" name="Google Shape;1044;g13643994d84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850" y="1451875"/>
            <a:ext cx="3771400" cy="17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g13643994d84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00" y="1451875"/>
            <a:ext cx="4380125" cy="33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g13643994d84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6850" y="3319950"/>
            <a:ext cx="42703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3643994d84_1_1"/>
          <p:cNvSpPr txBox="1"/>
          <p:nvPr>
            <p:ph type="title"/>
          </p:nvPr>
        </p:nvSpPr>
        <p:spPr>
          <a:xfrm>
            <a:off x="1189825" y="489950"/>
            <a:ext cx="70305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Fichas Técnicas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2" name="Google Shape;1052;g13643994d84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075" y="1253100"/>
            <a:ext cx="4795326" cy="29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g13643994d84_1_1"/>
          <p:cNvSpPr txBox="1"/>
          <p:nvPr/>
        </p:nvSpPr>
        <p:spPr>
          <a:xfrm>
            <a:off x="1082200" y="4265150"/>
            <a:ext cx="676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https://docs.google.com/document/d/1D-G0gNHoxNAuYY_7VRN5IsMjz1jYa30b/edit?usp=sharing&amp;ouid=117294069896371414648&amp;rtpof=true&amp;sd=true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333599d90c_0_266"/>
          <p:cNvSpPr txBox="1"/>
          <p:nvPr>
            <p:ph type="title"/>
          </p:nvPr>
        </p:nvSpPr>
        <p:spPr>
          <a:xfrm>
            <a:off x="1189825" y="48995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Informe de costos hardware y software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9" name="Google Shape;1059;g1333599d90c_0_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5387" y="1341450"/>
            <a:ext cx="6233227" cy="27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g1333599d90c_0_266"/>
          <p:cNvSpPr txBox="1"/>
          <p:nvPr/>
        </p:nvSpPr>
        <p:spPr>
          <a:xfrm>
            <a:off x="1639075" y="4289725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Se cuenta con otro apartado de costos en un excell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139db33305d_0_65"/>
          <p:cNvSpPr txBox="1"/>
          <p:nvPr>
            <p:ph type="ctrTitle"/>
          </p:nvPr>
        </p:nvSpPr>
        <p:spPr>
          <a:xfrm>
            <a:off x="1068100" y="1635288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Trimestre IV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39db33305d_0_69"/>
          <p:cNvSpPr txBox="1"/>
          <p:nvPr>
            <p:ph type="title"/>
          </p:nvPr>
        </p:nvSpPr>
        <p:spPr>
          <a:xfrm>
            <a:off x="1307050" y="772300"/>
            <a:ext cx="7645200" cy="27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566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Índice</a:t>
            </a:r>
            <a:endParaRPr sz="1566">
              <a:highlight>
                <a:srgbClr val="CFE2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13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13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071" name="Google Shape;1071;g139db33305d_0_69"/>
          <p:cNvGraphicFramePr/>
          <p:nvPr/>
        </p:nvGraphicFramePr>
        <p:xfrm>
          <a:off x="1407425" y="110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{06739B3C-892A-4AA2-A6AF-04D83D4C4B64}</a:tableStyleId>
              </a:tblPr>
              <a:tblGrid>
                <a:gridCol w="2592275"/>
                <a:gridCol w="4646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Manual </a:t>
                      </a:r>
                      <a:r>
                        <a:rPr b="1"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técnico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sng">
                          <a:solidFill>
                            <a:schemeClr val="hlink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3"/>
                        </a:rPr>
                        <a:t>https://docs.google.com/document/d/1UZA5kpRuDlFxEe2b_ZJJAdC_PrLQwkIQ/edit?usp=share_link&amp;ouid=117294069896371414648&amp;rtpof=true&amp;sd=true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Pruebas unitarias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" sz="11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https://docs.google.com/document/d/1Cr48i2co8uVWtthfZZlevtemy1Lq_l0F/edit?usp=sharing&amp;ouid=117294069896371414648&amp;rtpof=true&amp;sd=true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Manual de instalación del aplicativo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" sz="11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https://docs.google.com/document/d/1fqssSfXOdNUMoly5TbAGePoORY7_SlI2/edit?usp=sharing&amp;ouid=117294069896371414648&amp;rtpof=true&amp;sd=true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Diagrama de distribución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sng">
                          <a:solidFill>
                            <a:schemeClr val="hlink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6"/>
                        </a:rPr>
                        <a:t>https://drive.google.com/file/d/1-UrM4wZo-DaHBOe1ewQTPWmEijK7ojL5/view?usp=share_link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Informe de migración de datos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" sz="11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https://docs.google.com/document/d/1tUdOKdXZ-ZLGt57pN6zr71i8xS_iRB23/edit?usp=sharing&amp;ouid=117294069896371414648&amp;rtpof=true&amp;sd=true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Plan de instalación,respaldo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" sz="11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https://docs.google.com/document/d/1nybYEedYM68P-ehgQHgXjRBgIZRYh_pe/edit?usp=sharing&amp;ouid=117294069896371414648&amp;rtpof=true&amp;sd=true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158b7dadcdb_0_15"/>
          <p:cNvSpPr txBox="1"/>
          <p:nvPr>
            <p:ph type="title"/>
          </p:nvPr>
        </p:nvSpPr>
        <p:spPr>
          <a:xfrm>
            <a:off x="1189825" y="48995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Manual Tecnico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7" name="Google Shape;1077;g158b7dadcdb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550" y="1207525"/>
            <a:ext cx="4106900" cy="27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g158b7dadcdb_0_15"/>
          <p:cNvSpPr txBox="1"/>
          <p:nvPr/>
        </p:nvSpPr>
        <p:spPr>
          <a:xfrm>
            <a:off x="1189825" y="4273075"/>
            <a:ext cx="637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https://docs.google.com/document/d/1UZA5kpRuDlFxEe2b_ZJJAdC_PrLQwkIQ/edit?usp=sharing&amp;ouid=117294069896371414648&amp;rtpof=true&amp;sd=true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39db33305d_0_79"/>
          <p:cNvSpPr txBox="1"/>
          <p:nvPr>
            <p:ph type="title"/>
          </p:nvPr>
        </p:nvSpPr>
        <p:spPr>
          <a:xfrm>
            <a:off x="1189825" y="48995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Pruebas Unitarias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4" name="Google Shape;1084;g139db33305d_0_79"/>
          <p:cNvSpPr txBox="1"/>
          <p:nvPr/>
        </p:nvSpPr>
        <p:spPr>
          <a:xfrm>
            <a:off x="1447075" y="4273075"/>
            <a:ext cx="637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https://docs.google.com/document/d/1Cr48i2co8uVWtthfZZlevtemy1Lq_l0F/edit?usp=sharing&amp;ouid=117294069896371414648&amp;rtpof=true&amp;sd=true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5" name="Google Shape;1085;g139db33305d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2725" y="1074775"/>
            <a:ext cx="4273050" cy="27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39db33305d_0_87"/>
          <p:cNvSpPr txBox="1"/>
          <p:nvPr>
            <p:ph type="title"/>
          </p:nvPr>
        </p:nvSpPr>
        <p:spPr>
          <a:xfrm>
            <a:off x="1189825" y="48995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Manual de instalación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1" name="Google Shape;1091;g139db33305d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350" y="1273525"/>
            <a:ext cx="3901149" cy="28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g139db33305d_0_87"/>
          <p:cNvSpPr txBox="1"/>
          <p:nvPr/>
        </p:nvSpPr>
        <p:spPr>
          <a:xfrm>
            <a:off x="1242350" y="3964450"/>
            <a:ext cx="681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https://docs.google.com/document/d/1fqssSfXOdNUMoly5TbAGePoORY7_SlI2/edit?usp=sharing&amp;ouid=117294069896371414648&amp;rtpof=true&amp;sd=true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850e2f4bb_0_11"/>
          <p:cNvSpPr txBox="1"/>
          <p:nvPr>
            <p:ph type="title"/>
          </p:nvPr>
        </p:nvSpPr>
        <p:spPr>
          <a:xfrm>
            <a:off x="1239050" y="58712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Técnicas e instrumentos de recolección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Contextualización </a:t>
            </a:r>
            <a:r>
              <a:rPr lang="es"/>
              <a:t> </a:t>
            </a:r>
            <a:endParaRPr/>
          </a:p>
        </p:txBody>
      </p:sp>
      <p:sp>
        <p:nvSpPr>
          <p:cNvPr id="370" name="Google Shape;370;g11850e2f4bb_0_11"/>
          <p:cNvSpPr txBox="1"/>
          <p:nvPr>
            <p:ph idx="1" type="body"/>
          </p:nvPr>
        </p:nvSpPr>
        <p:spPr>
          <a:xfrm>
            <a:off x="1065075" y="1586425"/>
            <a:ext cx="45462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5"/>
              <a:buNone/>
            </a:pPr>
            <a:r>
              <a:rPr lang="es" sz="8294">
                <a:latin typeface="Times New Roman"/>
                <a:ea typeface="Times New Roman"/>
                <a:cs typeface="Times New Roman"/>
                <a:sym typeface="Times New Roman"/>
              </a:rPr>
              <a:t>Un aspecto fundamental en el proceso de una investigación es la obtención de información partiendo de esta base depende la confiabilidad y validez del estudio, adquisición de información confiable y válida, requiere cuidado y dedicación, de esta recolección implantada dependerá el sistema que se quiere brindar.</a:t>
            </a:r>
            <a:r>
              <a:rPr lang="es" sz="829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(Galvis, 2014)</a:t>
            </a:r>
            <a:endParaRPr sz="8294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g11850e2f4bb_0_11"/>
          <p:cNvSpPr txBox="1"/>
          <p:nvPr/>
        </p:nvSpPr>
        <p:spPr>
          <a:xfrm>
            <a:off x="6283750" y="1586425"/>
            <a:ext cx="713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8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2" name="Google Shape;372;g11850e2f4bb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625" y="2383700"/>
            <a:ext cx="2211676" cy="14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11850e2f4bb_0_11"/>
          <p:cNvSpPr txBox="1"/>
          <p:nvPr/>
        </p:nvSpPr>
        <p:spPr>
          <a:xfrm>
            <a:off x="6172200" y="4113125"/>
            <a:ext cx="71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Nota.Instrumento encuesta.</a:t>
            </a:r>
            <a:r>
              <a:rPr b="0" i="0" lang="e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Moreno(2018).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39db33305d_0_97"/>
          <p:cNvSpPr txBox="1"/>
          <p:nvPr>
            <p:ph type="title"/>
          </p:nvPr>
        </p:nvSpPr>
        <p:spPr>
          <a:xfrm>
            <a:off x="1189825" y="48995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Diagrama de distribución </a:t>
            </a: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mínimo</a:t>
            </a: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en el software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8" name="Google Shape;1098;g139db33305d_0_97"/>
          <p:cNvSpPr txBox="1"/>
          <p:nvPr/>
        </p:nvSpPr>
        <p:spPr>
          <a:xfrm>
            <a:off x="393775" y="3964450"/>
            <a:ext cx="7390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 utilizada star UML: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https://drive.google.com/file/d/1-UrM4wZo-DaHBOe1ewQTPWmEijK7ojL5/view?usp=share_link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9" name="Google Shape;1099;g139db33305d_0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475" y="1991150"/>
            <a:ext cx="8340519" cy="15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39db33305d_0_105"/>
          <p:cNvSpPr txBox="1"/>
          <p:nvPr>
            <p:ph type="title"/>
          </p:nvPr>
        </p:nvSpPr>
        <p:spPr>
          <a:xfrm>
            <a:off x="1189825" y="48995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Informe de </a:t>
            </a: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migración</a:t>
            </a: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de datos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5" name="Google Shape;1105;g139db33305d_0_105"/>
          <p:cNvSpPr txBox="1"/>
          <p:nvPr/>
        </p:nvSpPr>
        <p:spPr>
          <a:xfrm>
            <a:off x="973300" y="3964450"/>
            <a:ext cx="681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6" name="Google Shape;1106;g139db33305d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500" y="1304275"/>
            <a:ext cx="4352925" cy="27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g139db33305d_0_105"/>
          <p:cNvSpPr txBox="1"/>
          <p:nvPr/>
        </p:nvSpPr>
        <p:spPr>
          <a:xfrm>
            <a:off x="1799500" y="4173400"/>
            <a:ext cx="614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https://docs.google.com/document/d/1tUdOKdXZ-ZLGt57pN6zr71i8xS_iRB23/edit?usp=sharing&amp;ouid=117294069896371414648&amp;rtpof=true&amp;sd=true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139db33305d_0_115"/>
          <p:cNvSpPr txBox="1"/>
          <p:nvPr>
            <p:ph type="title"/>
          </p:nvPr>
        </p:nvSpPr>
        <p:spPr>
          <a:xfrm>
            <a:off x="1189825" y="48995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Plan de instalación ,plan de respaldo, plan de migración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3" name="Google Shape;1113;g139db33305d_0_115"/>
          <p:cNvSpPr txBox="1"/>
          <p:nvPr/>
        </p:nvSpPr>
        <p:spPr>
          <a:xfrm>
            <a:off x="973300" y="3964450"/>
            <a:ext cx="681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g139db33305d_0_115"/>
          <p:cNvSpPr txBox="1"/>
          <p:nvPr/>
        </p:nvSpPr>
        <p:spPr>
          <a:xfrm>
            <a:off x="1780450" y="4154350"/>
            <a:ext cx="61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5" name="Google Shape;1115;g139db33305d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725" y="1071175"/>
            <a:ext cx="4158700" cy="27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g139db33305d_0_115"/>
          <p:cNvSpPr txBox="1"/>
          <p:nvPr/>
        </p:nvSpPr>
        <p:spPr>
          <a:xfrm>
            <a:off x="1321500" y="4100125"/>
            <a:ext cx="697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https://docs.google.com/document/d/1nybYEedYM68P-ehgQHgXjRBgIZRYh_pe/edit?usp=sharing&amp;ouid=117294069896371414648&amp;rtpof=true&amp;sd=true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3f549ce962_3_0"/>
          <p:cNvSpPr txBox="1"/>
          <p:nvPr>
            <p:ph type="title"/>
          </p:nvPr>
        </p:nvSpPr>
        <p:spPr>
          <a:xfrm>
            <a:off x="1189825" y="489950"/>
            <a:ext cx="70305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Git Hub</a:t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2" name="Google Shape;1122;g13f549ce962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875" y="3491675"/>
            <a:ext cx="4162176" cy="13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g13f549ce962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50" y="1451875"/>
            <a:ext cx="4577926" cy="32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g13f549ce962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2001" y="1311013"/>
            <a:ext cx="23812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a978b3989b_0_74"/>
          <p:cNvSpPr txBox="1"/>
          <p:nvPr>
            <p:ph type="ctrTitle"/>
          </p:nvPr>
        </p:nvSpPr>
        <p:spPr>
          <a:xfrm>
            <a:off x="1068100" y="1635288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Trimestre V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a978b3989b_0_78"/>
          <p:cNvSpPr txBox="1"/>
          <p:nvPr>
            <p:ph type="title"/>
          </p:nvPr>
        </p:nvSpPr>
        <p:spPr>
          <a:xfrm>
            <a:off x="1164050" y="1024825"/>
            <a:ext cx="12804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566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Índice</a:t>
            </a:r>
            <a:endParaRPr sz="1566">
              <a:highlight>
                <a:srgbClr val="CFE2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5" name="Google Shape;1135;g1a978b3989b_0_78"/>
          <p:cNvSpPr txBox="1"/>
          <p:nvPr/>
        </p:nvSpPr>
        <p:spPr>
          <a:xfrm>
            <a:off x="973300" y="3964450"/>
            <a:ext cx="681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g1a978b3989b_0_78"/>
          <p:cNvSpPr txBox="1"/>
          <p:nvPr/>
        </p:nvSpPr>
        <p:spPr>
          <a:xfrm>
            <a:off x="1780450" y="4154350"/>
            <a:ext cx="61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37" name="Google Shape;1137;g1a978b3989b_0_78"/>
          <p:cNvGraphicFramePr/>
          <p:nvPr/>
        </p:nvGraphicFramePr>
        <p:xfrm>
          <a:off x="1524850" y="136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{06739B3C-892A-4AA2-A6AF-04D83D4C4B64}</a:tableStyleId>
              </a:tblPr>
              <a:tblGrid>
                <a:gridCol w="2893075"/>
                <a:gridCol w="4250525"/>
              </a:tblGrid>
              <a:tr h="66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Cuadro comparativo-proveedores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sng">
                          <a:solidFill>
                            <a:schemeClr val="hlink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3"/>
                        </a:rPr>
                        <a:t>https://docs.google.com/document/d/1LIofz4IrBDXO9V67fzJd6Y5N1EGUA0I-/edit?usp=share_link&amp;ouid=115889604559278974978&amp;rtpof=true&amp;sd=true</a:t>
                      </a: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86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Contrato de desarrollo de software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sng">
                          <a:solidFill>
                            <a:schemeClr val="hlink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4"/>
                        </a:rPr>
                        <a:t>https://docs.google.com/document/d/1FGKEoI4kmHplOB0YCrrGyHKXtVN-my_D/edit?usp=share_link&amp;ouid=117294069896371414648&amp;rtpof=true&amp;sd=true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Documentación de las pruebas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u="sng">
                          <a:solidFill>
                            <a:schemeClr val="hlink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5"/>
                        </a:rPr>
                        <a:t>https://docs.google.com/document/d/1G2aSjg6ix0A5BrEcMxGe_4T9mmIFqdeb/edit?usp=sharing&amp;ouid=115889604559278974978&amp;rtpof=true&amp;sd=true</a:t>
                      </a: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a978b3989b_0_90"/>
          <p:cNvSpPr txBox="1"/>
          <p:nvPr>
            <p:ph type="title"/>
          </p:nvPr>
        </p:nvSpPr>
        <p:spPr>
          <a:xfrm>
            <a:off x="2895650" y="505000"/>
            <a:ext cx="35514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Cuadro comparativo-proveedores</a:t>
            </a:r>
            <a:endParaRPr sz="1566">
              <a:highlight>
                <a:srgbClr val="CFE2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3" name="Google Shape;1143;g1a978b3989b_0_90"/>
          <p:cNvSpPr txBox="1"/>
          <p:nvPr/>
        </p:nvSpPr>
        <p:spPr>
          <a:xfrm>
            <a:off x="973300" y="3964450"/>
            <a:ext cx="681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g1a978b3989b_0_90"/>
          <p:cNvSpPr txBox="1"/>
          <p:nvPr/>
        </p:nvSpPr>
        <p:spPr>
          <a:xfrm>
            <a:off x="1780450" y="4154350"/>
            <a:ext cx="61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5" name="Google Shape;1145;g1a978b3989b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350" y="1335400"/>
            <a:ext cx="6926474" cy="28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g1a978b3989b_0_90"/>
          <p:cNvSpPr txBox="1"/>
          <p:nvPr>
            <p:ph type="title"/>
          </p:nvPr>
        </p:nvSpPr>
        <p:spPr>
          <a:xfrm>
            <a:off x="1450350" y="4059850"/>
            <a:ext cx="70512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566" u="sng">
                <a:solidFill>
                  <a:schemeClr val="hlink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https://docs.google.com/document/d/149qcd3Ll0tg2Or84B0dpt72OFHZHRscH/edit?usp=sharing&amp;ouid=117294069896371414648&amp;rtpof=true&amp;sd=true</a:t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highlight>
                <a:srgbClr val="CFE2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1a978b3989b_0_100"/>
          <p:cNvSpPr txBox="1"/>
          <p:nvPr>
            <p:ph type="title"/>
          </p:nvPr>
        </p:nvSpPr>
        <p:spPr>
          <a:xfrm>
            <a:off x="2895650" y="505000"/>
            <a:ext cx="35514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Contrato de desarrollo de software</a:t>
            </a:r>
            <a:endParaRPr sz="1566">
              <a:highlight>
                <a:srgbClr val="CFE2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2" name="Google Shape;1152;g1a978b3989b_0_100"/>
          <p:cNvSpPr txBox="1"/>
          <p:nvPr/>
        </p:nvSpPr>
        <p:spPr>
          <a:xfrm>
            <a:off x="973300" y="3964450"/>
            <a:ext cx="681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g1a978b3989b_0_100"/>
          <p:cNvSpPr txBox="1"/>
          <p:nvPr/>
        </p:nvSpPr>
        <p:spPr>
          <a:xfrm>
            <a:off x="1780450" y="4154350"/>
            <a:ext cx="61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g1a978b3989b_0_100"/>
          <p:cNvSpPr txBox="1"/>
          <p:nvPr>
            <p:ph type="title"/>
          </p:nvPr>
        </p:nvSpPr>
        <p:spPr>
          <a:xfrm>
            <a:off x="1450350" y="4059850"/>
            <a:ext cx="70512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lang="es" sz="11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https://docs.google.com/document/d/1FGKEoI4kmHplOB0YCrrGyHKXtVN-my_D/edit?usp=share_link&amp;ouid=117294069896371414648&amp;rtpof=true&amp;sd=true</a:t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highlight>
                <a:srgbClr val="CFE2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55" name="Google Shape;1155;g1a978b3989b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075" y="1198250"/>
            <a:ext cx="5136175" cy="28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a978b3989b_0_110"/>
          <p:cNvSpPr txBox="1"/>
          <p:nvPr>
            <p:ph type="title"/>
          </p:nvPr>
        </p:nvSpPr>
        <p:spPr>
          <a:xfrm>
            <a:off x="2895650" y="505000"/>
            <a:ext cx="35514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Documentación de pruebas</a:t>
            </a:r>
            <a:endParaRPr sz="1566">
              <a:highlight>
                <a:srgbClr val="CFE2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1" name="Google Shape;1161;g1a978b3989b_0_110"/>
          <p:cNvSpPr txBox="1"/>
          <p:nvPr/>
        </p:nvSpPr>
        <p:spPr>
          <a:xfrm>
            <a:off x="973300" y="3964450"/>
            <a:ext cx="681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g1a978b3989b_0_110"/>
          <p:cNvSpPr txBox="1"/>
          <p:nvPr/>
        </p:nvSpPr>
        <p:spPr>
          <a:xfrm>
            <a:off x="1780450" y="4154350"/>
            <a:ext cx="61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g1a978b3989b_0_110"/>
          <p:cNvSpPr txBox="1"/>
          <p:nvPr>
            <p:ph type="title"/>
          </p:nvPr>
        </p:nvSpPr>
        <p:spPr>
          <a:xfrm>
            <a:off x="1450350" y="3964450"/>
            <a:ext cx="70512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566" u="sng">
                <a:solidFill>
                  <a:schemeClr val="hlink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https://docs.google.com/document/d/1wXeXax2TiumYFx1J7pdfUQgIlgtqzR83/edit?usp=sharing&amp;ouid=117294069896371414648&amp;rtpof=true&amp;sd=true</a:t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highlight>
                <a:srgbClr val="CFE2F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4" name="Google Shape;1164;g1a978b3989b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2075" y="1286300"/>
            <a:ext cx="5495700" cy="26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aee90019ff_0_0"/>
          <p:cNvSpPr txBox="1"/>
          <p:nvPr>
            <p:ph type="title"/>
          </p:nvPr>
        </p:nvSpPr>
        <p:spPr>
          <a:xfrm>
            <a:off x="1189825" y="489950"/>
            <a:ext cx="70305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Git Hub</a:t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0" name="Google Shape;1170;g1aee90019f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0" y="1661775"/>
            <a:ext cx="4717426" cy="29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g1aee90019f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000" y="3305949"/>
            <a:ext cx="3745799" cy="14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g1aee90019f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5076" y="1187750"/>
            <a:ext cx="2065755" cy="196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7b1f76841_0_0"/>
          <p:cNvSpPr txBox="1"/>
          <p:nvPr>
            <p:ph type="title"/>
          </p:nvPr>
        </p:nvSpPr>
        <p:spPr>
          <a:xfrm>
            <a:off x="1239050" y="58712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Técnicas e instrumentos de recolección</a:t>
            </a:r>
            <a:r>
              <a:rPr lang="es"/>
              <a:t> </a:t>
            </a:r>
            <a:endParaRPr/>
          </a:p>
        </p:txBody>
      </p:sp>
      <p:sp>
        <p:nvSpPr>
          <p:cNvPr id="379" name="Google Shape;379;g117b1f76841_0_0"/>
          <p:cNvSpPr txBox="1"/>
          <p:nvPr>
            <p:ph idx="1" type="body"/>
          </p:nvPr>
        </p:nvSpPr>
        <p:spPr>
          <a:xfrm>
            <a:off x="1239050" y="1444725"/>
            <a:ext cx="4546200" cy="3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998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Definimos la técnica de entrevista, esta se basa en un diálogo cara a cara entre el entrevistador acerca de un tema previamente determinado. 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998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Los roles a los cuales le realizamos este levantamiento de información son: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Administrador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Mecánico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998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El instrumento que utilizamos fue el cuestionario el cual nos permite obtener la información de una manera clara y concisa a través de una forma impresa que incluye una serie de preguntas.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80" name="Google Shape;380;g117b1f76841_0_0"/>
          <p:cNvSpPr txBox="1"/>
          <p:nvPr/>
        </p:nvSpPr>
        <p:spPr>
          <a:xfrm>
            <a:off x="6283750" y="1586425"/>
            <a:ext cx="713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9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Encuesta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1" name="Google Shape;381;g117b1f7684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625" y="2383700"/>
            <a:ext cx="2211676" cy="14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117b1f76841_0_0"/>
          <p:cNvSpPr txBox="1"/>
          <p:nvPr/>
        </p:nvSpPr>
        <p:spPr>
          <a:xfrm>
            <a:off x="6172200" y="4113125"/>
            <a:ext cx="71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Nota.Instrumento encuesta.</a:t>
            </a:r>
            <a:r>
              <a:rPr b="0" i="0" lang="e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Moreno(2018).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Referencias Bibliográficas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8" name="Google Shape;1178;p13"/>
          <p:cNvSpPr txBox="1"/>
          <p:nvPr>
            <p:ph idx="1" type="body"/>
          </p:nvPr>
        </p:nvSpPr>
        <p:spPr>
          <a:xfrm>
            <a:off x="1226200" y="1482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7083"/>
              <a:buNone/>
            </a:pPr>
            <a:r>
              <a:t/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708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Información acerca del funcionamiento del sistema de información: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708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SENA SOFIA PLUS: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7083"/>
              <a:buNone/>
            </a:pPr>
            <a:r>
              <a:rPr lang="es" sz="4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http://oferta.senasofiaplus.edu.co/sofia-oferta/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708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Coalla, M. (2017). </a:t>
            </a:r>
            <a:r>
              <a:rPr i="1"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Gestión de inventarios .</a:t>
            </a: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Ediciones Paraninfo.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7083"/>
              <a:buNone/>
            </a:pPr>
            <a:r>
              <a:t/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33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Moreno, D. (25 de 10 de 2018). </a:t>
            </a:r>
            <a:r>
              <a:rPr i="1"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alumnos</a:t>
            </a: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Obtenido de alumnos: http://alumnos.unir.net/alfredopascualpuertolas/2019/01/23/ejemplos-de-encuestas/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333"/>
              <a:buNone/>
            </a:pP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Team, M. (24 de 9 de 2019). </a:t>
            </a:r>
            <a:r>
              <a:rPr i="1"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</a:t>
            </a:r>
            <a:r>
              <a:rPr lang="e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Obtenido de microsoft: https://www.microsoft.com/es-ar/microsoft-365/business-insights-ideas/resources/guide-to-uml-diagramming-and-database-modeling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181"/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8181"/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333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7b1f76841_0_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Técnicas e instrumentos de recolección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Rol Administrador 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g117b1f76841_0_6"/>
          <p:cNvSpPr txBox="1"/>
          <p:nvPr>
            <p:ph idx="1" type="body"/>
          </p:nvPr>
        </p:nvSpPr>
        <p:spPr>
          <a:xfrm>
            <a:off x="1093075" y="1866125"/>
            <a:ext cx="6492000" cy="2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¿Qué proceso utiliza al momento de reportar un incidente con el automóvil recibido?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¿Cuenta con un reporte de cuántos automóviles recibe semanalmente?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¿La empresa maneja algún sistema para el registro de insumos?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¿Qué clase de insumos maneja?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¿Tiene un reporte de cuántos proveedores maneja y la ubicación de los mismos?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/>
          </a:p>
        </p:txBody>
      </p:sp>
      <p:sp>
        <p:nvSpPr>
          <p:cNvPr id="389" name="Google Shape;389;g117b1f76841_0_6"/>
          <p:cNvSpPr txBox="1"/>
          <p:nvPr/>
        </p:nvSpPr>
        <p:spPr>
          <a:xfrm>
            <a:off x="1445775" y="4112825"/>
            <a:ext cx="714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Link:</a:t>
            </a:r>
            <a:r>
              <a:rPr b="0" i="0" lang="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https://docs.google.com/document/d/1_8WZQg3oDIOQZkfJmrSoBl7N4GisBCSl/edit?usp=sharing&amp;ouid=117294069896371414648&amp;rtpof=true&amp;sd=true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1a726d55a_0_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Técnicas e instrumentos de recolección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300">
                <a:latin typeface="Times New Roman"/>
                <a:ea typeface="Times New Roman"/>
                <a:cs typeface="Times New Roman"/>
                <a:sym typeface="Times New Roman"/>
              </a:rPr>
              <a:t>Rol Mecánico 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g121a726d55a_0_0"/>
          <p:cNvSpPr txBox="1"/>
          <p:nvPr>
            <p:ph idx="1" type="body"/>
          </p:nvPr>
        </p:nvSpPr>
        <p:spPr>
          <a:xfrm>
            <a:off x="423000" y="1919525"/>
            <a:ext cx="82716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¿En el proceso de revisión del vehículo implementa un reporte visual   al  ingreso y salida 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¿Se le realizan arreglos a las motos?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¿Cuenta con registro del tiempo de inicio y final de la restauración? 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¿Clasifican el tipo de repuestos ingresados?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/>
            </a:pPr>
            <a:r>
              <a:rPr lang="e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¿Hacen un control de calidad de vehículo ingresado?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/>
          </a:p>
        </p:txBody>
      </p:sp>
      <p:sp>
        <p:nvSpPr>
          <p:cNvPr id="396" name="Google Shape;396;g121a726d55a_0_0"/>
          <p:cNvSpPr txBox="1"/>
          <p:nvPr/>
        </p:nvSpPr>
        <p:spPr>
          <a:xfrm>
            <a:off x="1030800" y="3607825"/>
            <a:ext cx="691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Link:</a:t>
            </a:r>
            <a:r>
              <a:rPr b="0" i="0" lang="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https://docs.google.com/document/d/1_8WZQg3oDIOQZkfJmrSoBl7N4GisBCSl/edit?usp=sharing&amp;ouid=117294069896371414648&amp;rtpof=true&amp;sd=true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850e2f4bb_0_6"/>
          <p:cNvSpPr txBox="1"/>
          <p:nvPr>
            <p:ph type="title"/>
          </p:nvPr>
        </p:nvSpPr>
        <p:spPr>
          <a:xfrm>
            <a:off x="1303800" y="3259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situación actual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2" name="Google Shape;402;g11850e2f4bb_0_6"/>
          <p:cNvSpPr txBox="1"/>
          <p:nvPr/>
        </p:nvSpPr>
        <p:spPr>
          <a:xfrm>
            <a:off x="1784750" y="4238725"/>
            <a:ext cx="713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Link:</a:t>
            </a:r>
            <a:r>
              <a:rPr b="0" i="0" lang="es" sz="14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https://drive.google.com/file/d/1qjA-1VFq3XGwVKCM5jl8w6kiIYRSGMtO/view?usp=sharing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3" name="Google Shape;403;g11850e2f4bb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6500" y="1099875"/>
            <a:ext cx="7030502" cy="31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21a726d55a_0_6"/>
          <p:cNvSpPr txBox="1"/>
          <p:nvPr>
            <p:ph type="title"/>
          </p:nvPr>
        </p:nvSpPr>
        <p:spPr>
          <a:xfrm>
            <a:off x="1303800" y="3259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situación actual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9" name="Google Shape;409;g121a726d55a_0_6"/>
          <p:cNvSpPr txBox="1"/>
          <p:nvPr/>
        </p:nvSpPr>
        <p:spPr>
          <a:xfrm>
            <a:off x="1784750" y="4238725"/>
            <a:ext cx="713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0" name="Google Shape;410;g121a726d55a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2626" y="1243300"/>
            <a:ext cx="6693633" cy="299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8cbe6281f_5_1"/>
          <p:cNvSpPr txBox="1"/>
          <p:nvPr>
            <p:ph type="title"/>
          </p:nvPr>
        </p:nvSpPr>
        <p:spPr>
          <a:xfrm>
            <a:off x="1263625" y="1643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propuesta del sistema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6" name="Google Shape;416;g118cbe6281f_5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300" y="843875"/>
            <a:ext cx="7484625" cy="14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18cbe6281f_5_1"/>
          <p:cNvPicPr preferRelativeResize="0"/>
          <p:nvPr/>
        </p:nvPicPr>
        <p:blipFill rotWithShape="1">
          <a:blip r:embed="rId4">
            <a:alphaModFix/>
          </a:blip>
          <a:srcRect b="-46321" l="0" r="0" t="9840"/>
          <a:stretch/>
        </p:blipFill>
        <p:spPr>
          <a:xfrm>
            <a:off x="1114300" y="2324575"/>
            <a:ext cx="7515374" cy="231405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18cbe6281f_5_1"/>
          <p:cNvSpPr txBox="1"/>
          <p:nvPr/>
        </p:nvSpPr>
        <p:spPr>
          <a:xfrm>
            <a:off x="1114300" y="4102175"/>
            <a:ext cx="784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Link:</a:t>
            </a:r>
            <a:r>
              <a:rPr b="0" i="0" lang="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https://drive.google.com/file/d/1U-_zdrKzwPkUNcpbvlOqvttABB9QjROH/view?usp=sharing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3640f78b1_0_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propuesta del sistema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g123640f78b1_0_2"/>
          <p:cNvSpPr txBox="1"/>
          <p:nvPr/>
        </p:nvSpPr>
        <p:spPr>
          <a:xfrm>
            <a:off x="736200" y="3931725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5" name="Google Shape;425;g123640f78b1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750" y="1487325"/>
            <a:ext cx="3854699" cy="25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123640f78b1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9600" y="1597875"/>
            <a:ext cx="3973474" cy="213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123640f78b1_0_2"/>
          <p:cNvSpPr txBox="1"/>
          <p:nvPr/>
        </p:nvSpPr>
        <p:spPr>
          <a:xfrm>
            <a:off x="367750" y="4096800"/>
            <a:ext cx="385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Link1:</a:t>
            </a:r>
            <a:r>
              <a:rPr b="0" i="0" lang="es" sz="14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https://drive.google.com/file/d/1VqemE6o2oN6DmK46oIyQ33LTpflu3Wf2/view?usp=sharing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g123640f78b1_0_2"/>
          <p:cNvSpPr txBox="1"/>
          <p:nvPr/>
        </p:nvSpPr>
        <p:spPr>
          <a:xfrm>
            <a:off x="4922625" y="4018025"/>
            <a:ext cx="3854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Link2:</a:t>
            </a:r>
            <a:r>
              <a:rPr b="0" i="0" lang="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https://drive.google.com/file/d/1ZilyAD0twYLuV04Oyvoh4E5n-q3qguIf/view?usp=sharing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33599d90c_0_0"/>
          <p:cNvSpPr txBox="1"/>
          <p:nvPr>
            <p:ph type="ctrTitle"/>
          </p:nvPr>
        </p:nvSpPr>
        <p:spPr>
          <a:xfrm>
            <a:off x="1068100" y="1635288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Trimestre 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459273d05_1_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BPMN propuesta del sistema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g12459273d05_1_15"/>
          <p:cNvSpPr txBox="1"/>
          <p:nvPr/>
        </p:nvSpPr>
        <p:spPr>
          <a:xfrm>
            <a:off x="736200" y="3931725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5" name="Google Shape;435;g12459273d05_1_15"/>
          <p:cNvPicPr preferRelativeResize="0"/>
          <p:nvPr/>
        </p:nvPicPr>
        <p:blipFill rotWithShape="1">
          <a:blip r:embed="rId3">
            <a:alphaModFix/>
          </a:blip>
          <a:srcRect b="0" l="0" r="4415" t="0"/>
          <a:stretch/>
        </p:blipFill>
        <p:spPr>
          <a:xfrm>
            <a:off x="429925" y="1544975"/>
            <a:ext cx="5233024" cy="1952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12459273d05_1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5750" y="1960300"/>
            <a:ext cx="3204875" cy="22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12459273d05_1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9325" y="3504000"/>
            <a:ext cx="3763424" cy="82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g12459273d05_1_15"/>
          <p:cNvCxnSpPr/>
          <p:nvPr/>
        </p:nvCxnSpPr>
        <p:spPr>
          <a:xfrm>
            <a:off x="291075" y="4327825"/>
            <a:ext cx="848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9" name="Google Shape;439;g12459273d05_1_15"/>
          <p:cNvCxnSpPr/>
          <p:nvPr/>
        </p:nvCxnSpPr>
        <p:spPr>
          <a:xfrm>
            <a:off x="291075" y="1544975"/>
            <a:ext cx="8425200" cy="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0" name="Google Shape;440;g12459273d05_1_15"/>
          <p:cNvCxnSpPr/>
          <p:nvPr/>
        </p:nvCxnSpPr>
        <p:spPr>
          <a:xfrm>
            <a:off x="8735625" y="1621750"/>
            <a:ext cx="19200" cy="27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1" name="Google Shape;441;g12459273d05_1_15"/>
          <p:cNvCxnSpPr/>
          <p:nvPr/>
        </p:nvCxnSpPr>
        <p:spPr>
          <a:xfrm>
            <a:off x="271900" y="1602550"/>
            <a:ext cx="17400" cy="26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2" name="Google Shape;442;g12459273d05_1_15"/>
          <p:cNvCxnSpPr/>
          <p:nvPr/>
        </p:nvCxnSpPr>
        <p:spPr>
          <a:xfrm flipH="1" rot="10800000">
            <a:off x="617350" y="2738750"/>
            <a:ext cx="8196900" cy="5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3" name="Google Shape;443;g12459273d05_1_15"/>
          <p:cNvCxnSpPr/>
          <p:nvPr/>
        </p:nvCxnSpPr>
        <p:spPr>
          <a:xfrm flipH="1" rot="10800000">
            <a:off x="598150" y="3483375"/>
            <a:ext cx="8195100" cy="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14934929c_1_0"/>
          <p:cNvSpPr txBox="1"/>
          <p:nvPr>
            <p:ph type="title"/>
          </p:nvPr>
        </p:nvSpPr>
        <p:spPr>
          <a:xfrm>
            <a:off x="1254288" y="3438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Control de versiones github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9" name="Google Shape;449;g1214934929c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4970" y="3137925"/>
            <a:ext cx="386800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1214934929c_1_0"/>
          <p:cNvPicPr preferRelativeResize="0"/>
          <p:nvPr/>
        </p:nvPicPr>
        <p:blipFill rotWithShape="1">
          <a:blip r:embed="rId4">
            <a:alphaModFix/>
          </a:blip>
          <a:srcRect b="0" l="14616" r="0" t="0"/>
          <a:stretch/>
        </p:blipFill>
        <p:spPr>
          <a:xfrm>
            <a:off x="4834974" y="926925"/>
            <a:ext cx="3868001" cy="22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1214934929c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95575"/>
            <a:ext cx="4530170" cy="2948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0953d1be0_2_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Contextualización Requisitos de software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" name="Google Shape;457;g120953d1be0_2_20"/>
          <p:cNvSpPr txBox="1"/>
          <p:nvPr/>
        </p:nvSpPr>
        <p:spPr>
          <a:xfrm>
            <a:off x="944950" y="1424750"/>
            <a:ext cx="76077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6695" marR="0" rtl="0" algn="just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continuación se evidenciará la especificación de Requisitos Software (ERS) para el Sistema de información para la gestión de inventario con el fin de obtener una mejor organización entre el administrador y el  mecánico. 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6695" marR="0" rtl="0" algn="just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6695" marR="0" rtl="0" algn="just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6695" marR="0" rtl="0" algn="just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Formato srs:</a:t>
            </a:r>
            <a:r>
              <a:rPr lang="es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https://docs.google.com/document/d/1AHuyL7bdlqRdRtcD0D7acBm5JlJRGym_/edit?usp=sharing&amp;ouid=117294069896371414648&amp;rtpof=true&amp;sd=true</a:t>
            </a:r>
            <a:endParaRPr sz="20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6695" marR="0" rtl="0" algn="just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6695" marR="0" rtl="0" algn="just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6695" marR="0" rtl="0" algn="just">
              <a:lnSpc>
                <a:spcPct val="100000"/>
              </a:lnSpc>
              <a:spcBef>
                <a:spcPts val="140"/>
              </a:spcBef>
              <a:spcAft>
                <a:spcPts val="14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7b1f76841_6_5"/>
          <p:cNvSpPr txBox="1"/>
          <p:nvPr>
            <p:ph type="title"/>
          </p:nvPr>
        </p:nvSpPr>
        <p:spPr>
          <a:xfrm>
            <a:off x="1221925" y="1432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63" name="Google Shape;463;g117b1f76841_6_5"/>
          <p:cNvGraphicFramePr/>
          <p:nvPr/>
        </p:nvGraphicFramePr>
        <p:xfrm>
          <a:off x="1221925" y="114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RF01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Registrar usuario.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y el mecánico deberán ingresar su número de documento nombres,apellidos,contraseña para ingresar al sistema de información.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se registre y haga un registro de los usuarios.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20953d1be0_2_27"/>
          <p:cNvSpPr txBox="1"/>
          <p:nvPr>
            <p:ph type="title"/>
          </p:nvPr>
        </p:nvSpPr>
        <p:spPr>
          <a:xfrm>
            <a:off x="1221925" y="1579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69" name="Google Shape;469;g120953d1be0_2_27"/>
          <p:cNvGraphicFramePr/>
          <p:nvPr/>
        </p:nvGraphicFramePr>
        <p:xfrm>
          <a:off x="1315775" y="107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RF02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Verificar datos de los usuarios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identificar la cuenta del administrador y el mecánico para generar una verificación.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y el mecánico deberán ingresar su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número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 documento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y password para ingresar al sistema de información. El cual permitirá verificar por medio de las bases de datos los datos de los usuarios, para permitir o negar el acceso al sistem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17b1f76841_6_15"/>
          <p:cNvSpPr txBox="1"/>
          <p:nvPr>
            <p:ph type="title"/>
          </p:nvPr>
        </p:nvSpPr>
        <p:spPr>
          <a:xfrm>
            <a:off x="1192575" y="405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75" name="Google Shape;475;g117b1f76841_6_15"/>
          <p:cNvGraphicFramePr/>
          <p:nvPr/>
        </p:nvGraphicFramePr>
        <p:xfrm>
          <a:off x="1330475" y="103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252100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RF03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Actualizar datos de los usuarios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actualizar los datos del inventario incluyendo usuarios.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pueda actualizar los datos de un mecánico  siempre y cuando haya iniciado sesión y registrado con su debido consentimiento, incluyendo  la habilitación de usuario y adición de datos.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17b1f76841_5_0"/>
          <p:cNvSpPr txBox="1"/>
          <p:nvPr>
            <p:ph type="title"/>
          </p:nvPr>
        </p:nvSpPr>
        <p:spPr>
          <a:xfrm>
            <a:off x="1221925" y="1946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81" name="Google Shape;481;g117b1f76841_5_0"/>
          <p:cNvGraphicFramePr/>
          <p:nvPr/>
        </p:nvGraphicFramePr>
        <p:xfrm>
          <a:off x="1221925" y="119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Iniciar sesión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identificar la cuenta del administrador y mecánico.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y el mecánico deberán ingresar número de documento, password para ingresar al sistema de información.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20953d1be0_13_10"/>
          <p:cNvSpPr txBox="1"/>
          <p:nvPr>
            <p:ph type="title"/>
          </p:nvPr>
        </p:nvSpPr>
        <p:spPr>
          <a:xfrm>
            <a:off x="1192575" y="106600"/>
            <a:ext cx="7030500" cy="99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0326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 sz="3800">
              <a:highlight>
                <a:srgbClr val="FF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87" name="Google Shape;487;g120953d1be0_13_10"/>
          <p:cNvGraphicFramePr/>
          <p:nvPr/>
        </p:nvGraphicFramePr>
        <p:xfrm>
          <a:off x="1257100" y="110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Recuperar contraseña de los usuarios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usuario pueda recuperar su contraseña.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 caso de que la verificación sea negativa con respecto a la contraseña, el usuario podrá hacer una recuperación por medio de unas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preguntas de seguridad.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a6a8bbabcb_1_0"/>
          <p:cNvSpPr txBox="1"/>
          <p:nvPr>
            <p:ph type="title"/>
          </p:nvPr>
        </p:nvSpPr>
        <p:spPr>
          <a:xfrm>
            <a:off x="1221925" y="17262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93" name="Google Shape;493;g1a6a8bbabcb_1_0"/>
          <p:cNvGraphicFramePr/>
          <p:nvPr/>
        </p:nvGraphicFramePr>
        <p:xfrm>
          <a:off x="1271750" y="117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propietarios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Registro en el que el administrador ingresa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los propietarios de los vehículos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 mecánico 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registre los propietarios de los diversos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vehículos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que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ingresen pero el mecánico no podrá eliminarlos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a6d5653706_0_0"/>
          <p:cNvSpPr txBox="1"/>
          <p:nvPr>
            <p:ph type="title"/>
          </p:nvPr>
        </p:nvSpPr>
        <p:spPr>
          <a:xfrm>
            <a:off x="1192575" y="992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99" name="Google Shape;499;g1a6d5653706_0_0"/>
          <p:cNvGraphicFramePr/>
          <p:nvPr/>
        </p:nvGraphicFramePr>
        <p:xfrm>
          <a:off x="1323100" y="1071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Editar datos de los propietarios.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editar los datos de los propietarios de los vehículos.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puedan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editar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los propietarios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a9b0a5204e_1_10"/>
          <p:cNvSpPr txBox="1"/>
          <p:nvPr>
            <p:ph type="title"/>
          </p:nvPr>
        </p:nvSpPr>
        <p:spPr>
          <a:xfrm>
            <a:off x="1199575" y="191775"/>
            <a:ext cx="7645200" cy="360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500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Índice</a:t>
            </a:r>
            <a:endParaRPr sz="1500">
              <a:highlight>
                <a:srgbClr val="C9DA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90" name="Google Shape;290;g1a9b0a5204e_1_10"/>
          <p:cNvGraphicFramePr/>
          <p:nvPr/>
        </p:nvGraphicFramePr>
        <p:xfrm>
          <a:off x="1335250" y="68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{06739B3C-892A-4AA2-A6AF-04D83D4C4B64}</a:tableStyleId>
              </a:tblPr>
              <a:tblGrid>
                <a:gridCol w="2565750"/>
                <a:gridCol w="4363850"/>
              </a:tblGrid>
              <a:tr h="43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 proyecto-objetivo general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3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Técnicas</a:t>
                      </a: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del levantamiento de información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5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Elaboración</a:t>
                      </a: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del mapa de procesos(BPMN)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0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https://drive.google.com/file/d/1qjA-1VFq3XGwVKCM5jl8w6kiIYRSGMtO/view?usp=sharing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3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Sistema de control de versiones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94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funcionales  y no funcionales usando el </a:t>
                      </a: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estándar</a:t>
                      </a: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IEEE 830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4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s" sz="8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https://docs.google.com/document/d/1ahm1On3T5vufeqYemQKNTxh8aiz0oV8a/edit?usp=sharing&amp;ouid=117294069896371414648&amp;rtpof=true&amp;sd=true</a:t>
                      </a:r>
                      <a:endParaRPr b="1" sz="2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1" sz="1333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5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Diagrama de casos de uso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" sz="900" u="sng">
                          <a:solidFill>
                            <a:schemeClr val="hlink"/>
                          </a:solidFill>
                          <a:hlinkClick r:id="rId5"/>
                        </a:rPr>
                        <a:t>https://drive.google.com/file/d/1eecO7Y1Bd89n0AdM1nbGInNz3jKj5Uax/view?usp=share_link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91" name="Google Shape;291;g1a9b0a5204e_1_10"/>
          <p:cNvGraphicFramePr/>
          <p:nvPr/>
        </p:nvGraphicFramePr>
        <p:xfrm>
          <a:off x="1335250" y="419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{06739B3C-892A-4AA2-A6AF-04D83D4C4B64}</a:tableStyleId>
              </a:tblPr>
              <a:tblGrid>
                <a:gridCol w="2565750"/>
                <a:gridCol w="4363850"/>
              </a:tblGrid>
              <a:tr h="45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Formato de caso de uso extendido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900" u="sng">
                          <a:solidFill>
                            <a:schemeClr val="accent5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https://docs.google.com/document/d/1ibLDf9WVBxCwo6SO5SZeNiseHL7sbaLq/edit?usp=sharing&amp;ouid=117294069896371414648&amp;rtpof=true&amp;sd=true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a6d5653706_0_5"/>
          <p:cNvSpPr txBox="1"/>
          <p:nvPr>
            <p:ph type="title"/>
          </p:nvPr>
        </p:nvSpPr>
        <p:spPr>
          <a:xfrm>
            <a:off x="1251275" y="1726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05" name="Google Shape;505;g1a6d5653706_0_5"/>
          <p:cNvGraphicFramePr/>
          <p:nvPr/>
        </p:nvGraphicFramePr>
        <p:xfrm>
          <a:off x="1315775" y="117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Eliminar datos de los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propietarios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eliminar datos del inventario.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pueda eliminar el registro de algún dato del inventario pero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 no podrá realizar esa función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a6a8bbabcb_1_5"/>
          <p:cNvSpPr txBox="1"/>
          <p:nvPr>
            <p:ph type="title"/>
          </p:nvPr>
        </p:nvSpPr>
        <p:spPr>
          <a:xfrm>
            <a:off x="1221925" y="1212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11" name="Google Shape;511;g1a6a8bbabcb_1_5"/>
          <p:cNvGraphicFramePr/>
          <p:nvPr/>
        </p:nvGraphicFramePr>
        <p:xfrm>
          <a:off x="1330475" y="1043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vehículos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Registro en el que el administrador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registra los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vehículos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registre los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vehículos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que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ingresen pero el mecánico no podrá eliminarlos.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a6d5653706_0_10"/>
          <p:cNvSpPr txBox="1"/>
          <p:nvPr>
            <p:ph type="title"/>
          </p:nvPr>
        </p:nvSpPr>
        <p:spPr>
          <a:xfrm>
            <a:off x="1221925" y="157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17" name="Google Shape;517;g1a6d5653706_0_10"/>
          <p:cNvGraphicFramePr/>
          <p:nvPr/>
        </p:nvGraphicFramePr>
        <p:xfrm>
          <a:off x="1345125" y="1043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Editar datos de los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vehículos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editar los datos de los diversos vehículos.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puedan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editar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los datos de los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vehículos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a6d5653706_0_15"/>
          <p:cNvSpPr txBox="1"/>
          <p:nvPr>
            <p:ph type="title"/>
          </p:nvPr>
        </p:nvSpPr>
        <p:spPr>
          <a:xfrm>
            <a:off x="1221925" y="846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23" name="Google Shape;523;g1a6d5653706_0_15"/>
          <p:cNvGraphicFramePr/>
          <p:nvPr/>
        </p:nvGraphicFramePr>
        <p:xfrm>
          <a:off x="1308425" y="1043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Eliminar datos de los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vehículos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eliminar datos de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los vehículos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pueda eliminar el registro de algún dato del inventario pero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 no podrá realizar esa función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17b1f76841_6_10"/>
          <p:cNvSpPr txBox="1"/>
          <p:nvPr>
            <p:ph type="title"/>
          </p:nvPr>
        </p:nvSpPr>
        <p:spPr>
          <a:xfrm>
            <a:off x="1177900" y="1066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29" name="Google Shape;529;g117b1f76841_6_10"/>
          <p:cNvGraphicFramePr/>
          <p:nvPr/>
        </p:nvGraphicFramePr>
        <p:xfrm>
          <a:off x="1315775" y="110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012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Repuestos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Registro en el que el administrador ingresa los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repuestos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registre los repuestos  a utilizar con sus debidos componentes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2433c9e9b8_0_10"/>
          <p:cNvSpPr txBox="1"/>
          <p:nvPr>
            <p:ph type="title"/>
          </p:nvPr>
        </p:nvSpPr>
        <p:spPr>
          <a:xfrm>
            <a:off x="1192575" y="992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35" name="Google Shape;535;g12433c9e9b8_0_10"/>
          <p:cNvGraphicFramePr/>
          <p:nvPr/>
        </p:nvGraphicFramePr>
        <p:xfrm>
          <a:off x="1315775" y="1010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730125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Editar datos de los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Repuestos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editar datos del inventario.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puedan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editar el registro d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 los repuestos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433c9e9b8_0_5"/>
          <p:cNvSpPr txBox="1"/>
          <p:nvPr>
            <p:ph type="title"/>
          </p:nvPr>
        </p:nvSpPr>
        <p:spPr>
          <a:xfrm>
            <a:off x="1221925" y="1873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41" name="Google Shape;541;g12433c9e9b8_0_5"/>
          <p:cNvGraphicFramePr/>
          <p:nvPr/>
        </p:nvGraphicFramePr>
        <p:xfrm>
          <a:off x="1330450" y="109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Eliminar datos de los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Repuestos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eliminar datos del inventario.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pueda eliminar el registro de algún dato del inventario pero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no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podrá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realizar esa función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a6a8bbabcb_1_10"/>
          <p:cNvSpPr txBox="1"/>
          <p:nvPr>
            <p:ph type="title"/>
          </p:nvPr>
        </p:nvSpPr>
        <p:spPr>
          <a:xfrm>
            <a:off x="1221925" y="5522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47" name="Google Shape;547;g1a6a8bbabcb_1_10"/>
          <p:cNvGraphicFramePr/>
          <p:nvPr/>
        </p:nvGraphicFramePr>
        <p:xfrm>
          <a:off x="1293775" y="105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015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Observaciones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Registro en el que el administrador ingresa l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observaciones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registre los repuestos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utilizar con sus debidos componentes para que el mecánico pueda hacer un reporte podrá visualizarlos pero no registrar.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a6d5653706_0_20"/>
          <p:cNvSpPr txBox="1"/>
          <p:nvPr>
            <p:ph type="title"/>
          </p:nvPr>
        </p:nvSpPr>
        <p:spPr>
          <a:xfrm>
            <a:off x="1221925" y="157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53" name="Google Shape;553;g1a6d5653706_0_20"/>
          <p:cNvGraphicFramePr/>
          <p:nvPr/>
        </p:nvGraphicFramePr>
        <p:xfrm>
          <a:off x="1345150" y="115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Editar datos de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las observaciones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editar datos de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las observaciones que se vayan generando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y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puedan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editar el registro de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alguna observación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a6d5653706_0_30"/>
          <p:cNvSpPr txBox="1"/>
          <p:nvPr>
            <p:ph type="title"/>
          </p:nvPr>
        </p:nvSpPr>
        <p:spPr>
          <a:xfrm>
            <a:off x="1221925" y="1432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59" name="Google Shape;559;g1a6d5653706_0_30"/>
          <p:cNvGraphicFramePr/>
          <p:nvPr/>
        </p:nvGraphicFramePr>
        <p:xfrm>
          <a:off x="1337800" y="114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Eliminar datos de l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observaciones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administrador podrá eliminar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las diversas observaciones que se generen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permitirá que el administrador pueda eliminar el registro de algún dato del inventario pero el 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mecánico no podrá realizar esa función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"/>
          <p:cNvSpPr txBox="1"/>
          <p:nvPr>
            <p:ph type="title"/>
          </p:nvPr>
        </p:nvSpPr>
        <p:spPr>
          <a:xfrm>
            <a:off x="3290850" y="28750"/>
            <a:ext cx="25623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Logo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6"/>
          <p:cNvSpPr txBox="1"/>
          <p:nvPr/>
        </p:nvSpPr>
        <p:spPr>
          <a:xfrm>
            <a:off x="1132375" y="777675"/>
            <a:ext cx="157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1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 de CARFOX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6"/>
          <p:cNvSpPr txBox="1"/>
          <p:nvPr/>
        </p:nvSpPr>
        <p:spPr>
          <a:xfrm>
            <a:off x="6465900" y="3476050"/>
            <a:ext cx="2251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Nota.representación logo del sistema 2022.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https://www.canva.com/design/DAE5IEVzDQE/u1ceYi_xx74R1QJHzJz3Cw/view?utm_content=DAE5IEVzDQE&amp;utm_campaign=designshare&amp;utm_medium=link&amp;utm_source=sharebutton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9" name="Google Shape;29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6338" y="662950"/>
            <a:ext cx="3297300" cy="3302400"/>
          </a:xfrm>
          <a:prstGeom prst="ellipse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e184438c4_0_16"/>
          <p:cNvSpPr txBox="1"/>
          <p:nvPr>
            <p:ph type="title"/>
          </p:nvPr>
        </p:nvSpPr>
        <p:spPr>
          <a:xfrm>
            <a:off x="1221925" y="1946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65" name="Google Shape;565;g11e184438c4_0_16"/>
          <p:cNvGraphicFramePr/>
          <p:nvPr/>
        </p:nvGraphicFramePr>
        <p:xfrm>
          <a:off x="1330450" y="12850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Cerrar sesión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usuario podrá cerrar su sesión en el sistema de información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22454" rtl="0" algn="l">
                        <a:lnSpc>
                          <a:spcPct val="95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 el fin de seguir con la integridad de la información el usuario presente en el inicio de sesión podrá cerrar su sesión.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22199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Requerimientos  no funcionales: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RNF01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RNF02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RNF07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7b1f76841_6_3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71" name="Google Shape;571;g117b1f76841_6_30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 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Desempeño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garantizará a los usuarios un desempeño en cuanto a los datos almacenados en el sistema ofreciéndole una confiabilidad a esta misma.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Garantizar el desempeño del sistema de información a los diferentes usuarios. La información almacenada o registros realizados podrán ser consultados y actualizados permanente y simultáneamente, sin que se afecte el tiempo de respuesta.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7b1f76841_6_3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77" name="Google Shape;577;g117b1f76841_6_35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 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Tiempo de respuesta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contará con un tiempo mínimo de respuesta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contará con un tiempo de respuesta de mínimo dos segundos para que de esta forma sea más rápido y eficaz a la hora de ejecutar un proceso asignado.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7b1f76841_6_4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83" name="Google Shape;583;g117b1f76841_6_40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 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Seguridad de la información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garantizará a los usuarios una seguridad en cuanto a la información que se le proporciona al sistema.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Garantizar la seguridad del sistema con respecto a la información y datos que se suministran tales sean documentos, archivos y contraseñas.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7b1f76841_6_50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89" name="Google Shape;589;g117b1f76841_6_50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 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Accesibilidad.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podrá acceder desde cualquier dispositivo.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 podrá acceder desde cualquier dispositivo siempre y cuando se tenga una cuenta autorizada.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0953d1be0_2_15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95" name="Google Shape;595;g120953d1be0_2_15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 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Disponibilidad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funcionara 2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/7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 página debe estar disponible.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20953d1be0_2_32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01" name="Google Shape;601;g120953d1be0_2_32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 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Confidencialidad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Seguridad recíproca entre dos o más individuos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Pretende garantizar el acceso solo a personas auto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20953d1be0_2_41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07" name="Google Shape;607;g120953d1be0_2_41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 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Integridad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 información manejada por el sistema será objeto de cuidadosa protección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Debe mantener seguridad en los datos que se ingresen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0953d1be0_13_17"/>
          <p:cNvSpPr txBox="1"/>
          <p:nvPr>
            <p:ph type="title"/>
          </p:nvPr>
        </p:nvSpPr>
        <p:spPr>
          <a:xfrm>
            <a:off x="1221925" y="4294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Requerimientos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 Funcionales.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13" name="Google Shape;613;g120953d1be0_13_17"/>
          <p:cNvGraphicFramePr/>
          <p:nvPr/>
        </p:nvGraphicFramePr>
        <p:xfrm>
          <a:off x="1117675" y="16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{209E6192-7B63-4172-864D-78D7095FA5BE}</a:tableStyleId>
              </a:tblPr>
              <a:tblGrid>
                <a:gridCol w="1450225"/>
                <a:gridCol w="5788775"/>
              </a:tblGrid>
              <a:tr h="381000">
                <a:tc>
                  <a:txBody>
                    <a:bodyPr/>
                    <a:lstStyle/>
                    <a:p>
                      <a:pPr indent="0" lvl="0" marL="0" marR="192735" rtl="0" algn="l">
                        <a:lnSpc>
                          <a:spcPct val="957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Identificación 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RNF 0</a:t>
                      </a:r>
                      <a:r>
                        <a:rPr lang="e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Nombre del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Adaptabilidad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Características: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habrá limitaciones con respecto a el manejo de navegadores.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Descripción del  requerimiento:</a:t>
                      </a:r>
                      <a:endParaRPr b="1" sz="1200" u="none" cap="none" strike="noStrike">
                        <a:highlight>
                          <a:srgbClr val="EDEDED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 sistema podrá ser manejado por cualquier tipo de navegadores, ya sea: opera, firefox mozilla, brave, microsoft edge, google chrome.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Prioridad de 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requerimiento: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Alta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021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1e184438c4_0_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Matriz Stakeholders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9" name="Google Shape;619;g11e184438c4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75" y="1429650"/>
            <a:ext cx="7768124" cy="24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11e184438c4_0_21"/>
          <p:cNvSpPr txBox="1"/>
          <p:nvPr/>
        </p:nvSpPr>
        <p:spPr>
          <a:xfrm>
            <a:off x="765575" y="4198525"/>
            <a:ext cx="729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Link: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https://docs.google.com/spreadsheets/d/16q5bdZnET0PSvUIk57fmpoUS8nZDuO7B/edit?usp=sharing&amp;ouid=117294069896371414648&amp;rtpof=true&amp;sd=true</a:t>
            </a:r>
            <a:endParaRPr u="non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"/>
          <p:cNvSpPr txBox="1"/>
          <p:nvPr>
            <p:ph type="title"/>
          </p:nvPr>
        </p:nvSpPr>
        <p:spPr>
          <a:xfrm>
            <a:off x="1242800" y="4461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Planteamiento del Problema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8"/>
          <p:cNvSpPr txBox="1"/>
          <p:nvPr>
            <p:ph idx="1" type="body"/>
          </p:nvPr>
        </p:nvSpPr>
        <p:spPr>
          <a:xfrm>
            <a:off x="915075" y="1321625"/>
            <a:ext cx="5048100" cy="3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La empresa SS Motors Company es una microempresa, fue fundada en el año 2016 en el barrio santa isabel y es administrada por dos hermanos que manejan proyectos amplios de restauración automotriz, por ejemplo, cambio de clutch, pintura del automóvil, los repuestos que ellos manejan son adquiridos a proveedores quienes los envían a domicilio el mismo dia que se solicitan. Su jornada laboral es de lunes a viernes.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8"/>
          <p:cNvSpPr txBox="1"/>
          <p:nvPr/>
        </p:nvSpPr>
        <p:spPr>
          <a:xfrm>
            <a:off x="5963250" y="1321625"/>
            <a:ext cx="110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2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Problema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8"/>
          <p:cNvSpPr txBox="1"/>
          <p:nvPr/>
        </p:nvSpPr>
        <p:spPr>
          <a:xfrm>
            <a:off x="6218200" y="3677775"/>
            <a:ext cx="248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Nota.podemos observar el la visualización o símbolo de problema.Caputo( 2017).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8" name="Google Shape;30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3775" y="1928350"/>
            <a:ext cx="2245126" cy="16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20953d1be0_16_0"/>
          <p:cNvSpPr txBox="1"/>
          <p:nvPr>
            <p:ph type="title"/>
          </p:nvPr>
        </p:nvSpPr>
        <p:spPr>
          <a:xfrm>
            <a:off x="1303800" y="3593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Matriz Stakeholders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6" name="Google Shape;626;g120953d1be0_16_0"/>
          <p:cNvSpPr txBox="1"/>
          <p:nvPr/>
        </p:nvSpPr>
        <p:spPr>
          <a:xfrm>
            <a:off x="957125" y="4001200"/>
            <a:ext cx="682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Link:</a:t>
            </a:r>
            <a:r>
              <a:rPr b="0" i="0" lang="e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https://docs.google.com/spreadsheets/d/16q5bdZnET0PSvUIk57fmpoUS8nZDuO7B/edit?usp=sharing&amp;ouid=117294069896371414648&amp;rtpof=true&amp;sd=true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7" name="Google Shape;627;g120953d1be0_1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0575" y="1034075"/>
            <a:ext cx="5113050" cy="29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8cbe6281f_0_0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Diagrama UML - Casos de Uso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3" name="Google Shape;633;g118cbe6281f_0_0"/>
          <p:cNvSpPr txBox="1"/>
          <p:nvPr/>
        </p:nvSpPr>
        <p:spPr>
          <a:xfrm>
            <a:off x="593700" y="4428375"/>
            <a:ext cx="7956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Herramienta que se utilizó: Star UML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Link:</a:t>
            </a:r>
            <a:r>
              <a:rPr lang="e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https://drive.google.com/file/d/11gTZoxiJsvjvbkIkUjvvRObD8b9KLRUy/view?usp=share_link</a:t>
            </a:r>
            <a:endParaRPr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4" name="Google Shape;634;g118cbe6281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175" y="1125075"/>
            <a:ext cx="4878600" cy="319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1dee880da3_1_0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0" name="Google Shape;640;g11dee880da3_1_0"/>
          <p:cNvSpPr txBox="1"/>
          <p:nvPr/>
        </p:nvSpPr>
        <p:spPr>
          <a:xfrm>
            <a:off x="1546350" y="4433150"/>
            <a:ext cx="654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Link: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https://docs.google.com/document/d/1ibLDf9WVBxCwo6SO5SZeNiseHL7sbaLq/edit?usp=sharing&amp;ouid=117294069896371414648&amp;rtpof=true&amp;sd=true</a:t>
            </a:r>
            <a:endParaRPr u="non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g11dee880da3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350" y="1061875"/>
            <a:ext cx="4541825" cy="32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1dee880da3_1_27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7" name="Google Shape;647;g11dee880da3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425" y="1096850"/>
            <a:ext cx="4348902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1d9148ce87_0_2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3" name="Google Shape;653;g11d9148ce87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225" y="1126225"/>
            <a:ext cx="4176620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1d9148ce87_0_9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9" name="Google Shape;659;g11d9148ce87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425" y="1287625"/>
            <a:ext cx="463867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1d9148ce87_0_1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5" name="Google Shape;665;g11d9148ce87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625" y="1133550"/>
            <a:ext cx="4638675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1d9148ce87_0_21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1" name="Google Shape;671;g11d9148ce87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100" y="1243600"/>
            <a:ext cx="4613088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1d9148ce87_0_27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7" name="Google Shape;677;g11d9148ce87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075" y="1038175"/>
            <a:ext cx="4386307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d9148ce87_0_33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3" name="Google Shape;683;g11d9148ce87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725" y="1148225"/>
            <a:ext cx="4475414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Planteamiento del Problema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7"/>
          <p:cNvSpPr txBox="1"/>
          <p:nvPr>
            <p:ph idx="1" type="body"/>
          </p:nvPr>
        </p:nvSpPr>
        <p:spPr>
          <a:xfrm>
            <a:off x="614750" y="1545800"/>
            <a:ext cx="4329600" cy="29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Por  falta de un inventario se han generado pérdidas materiales y monetarias a la empresa debido a que no se documenta en qué estado llega el automóvil ni el estado en el que sale, tampoco se tiene un registro de insumos y usuarios.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7"/>
          <p:cNvSpPr txBox="1"/>
          <p:nvPr/>
        </p:nvSpPr>
        <p:spPr>
          <a:xfrm>
            <a:off x="5438525" y="1151150"/>
            <a:ext cx="159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2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Problema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7"/>
          <p:cNvSpPr txBox="1"/>
          <p:nvPr/>
        </p:nvSpPr>
        <p:spPr>
          <a:xfrm>
            <a:off x="5438525" y="4339900"/>
            <a:ext cx="2483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Nota.podemos observar el la visualización o símbolo de problema.Caputo( 2017).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" name="Google Shape;31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7375" y="1705250"/>
            <a:ext cx="3062350" cy="24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20953d1be0_2_56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9" name="Google Shape;689;g120953d1be0_2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800" y="1265625"/>
            <a:ext cx="4301189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20953d1be0_2_61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5" name="Google Shape;695;g120953d1be0_2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750" y="1155575"/>
            <a:ext cx="4204966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0953d1be0_2_67"/>
          <p:cNvSpPr txBox="1"/>
          <p:nvPr>
            <p:ph type="title"/>
          </p:nvPr>
        </p:nvSpPr>
        <p:spPr>
          <a:xfrm>
            <a:off x="1361150" y="1956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1" name="Google Shape;701;g120953d1be0_2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800" y="1237250"/>
            <a:ext cx="4351073" cy="36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2459273d05_1_7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7" name="Google Shape;707;g12459273d05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700" y="1324325"/>
            <a:ext cx="4619625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a978b3989b_0_13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3" name="Google Shape;713;g1a978b3989b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100" y="1201275"/>
            <a:ext cx="4625133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a978b3989b_0_19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9" name="Google Shape;719;g1a978b3989b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500" y="1201275"/>
            <a:ext cx="4638675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a978b3989b_0_2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5" name="Google Shape;725;g1a978b3989b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225" y="1250950"/>
            <a:ext cx="4486773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a978b3989b_0_31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1" name="Google Shape;731;g1a978b3989b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675" y="1170250"/>
            <a:ext cx="461010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a978b3989b_0_5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Formato de caso de uso extendido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7" name="Google Shape;737;g1a978b3989b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575" y="1201275"/>
            <a:ext cx="46577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333599d90c_0_8"/>
          <p:cNvSpPr txBox="1"/>
          <p:nvPr>
            <p:ph type="ctrTitle"/>
          </p:nvPr>
        </p:nvSpPr>
        <p:spPr>
          <a:xfrm>
            <a:off x="1068100" y="1635288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Trimestre II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68f655dbe_4_0"/>
          <p:cNvSpPr txBox="1"/>
          <p:nvPr>
            <p:ph type="title"/>
          </p:nvPr>
        </p:nvSpPr>
        <p:spPr>
          <a:xfrm>
            <a:off x="1484375" y="526900"/>
            <a:ext cx="3913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Pregunta problema: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g1168f655dbe_4_0"/>
          <p:cNvSpPr txBox="1"/>
          <p:nvPr>
            <p:ph idx="1" type="body"/>
          </p:nvPr>
        </p:nvSpPr>
        <p:spPr>
          <a:xfrm>
            <a:off x="2081850" y="1300950"/>
            <a:ext cx="49803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¿De qué manera se puede retomar el proceso de ingreso automotriz? </a:t>
            </a:r>
            <a:endParaRPr sz="2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a9b0a5204e_1_17"/>
          <p:cNvSpPr txBox="1"/>
          <p:nvPr>
            <p:ph type="title"/>
          </p:nvPr>
        </p:nvSpPr>
        <p:spPr>
          <a:xfrm>
            <a:off x="1206925" y="372250"/>
            <a:ext cx="7645200" cy="360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500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Índice</a:t>
            </a:r>
            <a:endParaRPr sz="1500">
              <a:highlight>
                <a:srgbClr val="C9DA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748" name="Google Shape;748;g1a9b0a5204e_1_17"/>
          <p:cNvGraphicFramePr/>
          <p:nvPr/>
        </p:nvGraphicFramePr>
        <p:xfrm>
          <a:off x="1335250" y="68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{06739B3C-892A-4AA2-A6AF-04D83D4C4B64}</a:tableStyleId>
              </a:tblPr>
              <a:tblGrid>
                <a:gridCol w="1971425"/>
                <a:gridCol w="4958175"/>
              </a:tblGrid>
              <a:tr h="43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Modelo entidad relación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9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https://drive.google.com/file/d/1jf90a-RpwGBKRvJFW_MpHw6qAs3KVsyP/view?usp=share_link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3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Diccionario de datos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https://docs.google.com/document/d/1JffIN0J23x_lGutjkXXzWFH3u4DK5vIh/edit?usp=sharing&amp;ouid=117294069896371414648&amp;rtpof=true&amp;sd=true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5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Cronograma de presupuestos project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9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https://drive.google.com/file/d/1P7GTLV5R1U_gQLIanni2UYkhHDtuBdUG/view?usp=share_link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3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Diagrama de distribución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9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https://drive.google.com/file/d/1N9GyCPou0AVAWkGIE9g4zvMBl-gEGK-D/view?usp=sharing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94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Diagrama de clases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9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https://drive.google.com/file/d/1bdHeLrrd-O5uT0QcTrwzgng4XhU13Jox/view?usp=sharing</a:t>
                      </a:r>
                      <a:endParaRPr b="1" sz="900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5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prototipo usando Mockups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https://drive.google.com/file/d/1fGUc3bFBmdJXvxyPX9482zRUKENCPNhJ/view?usp=sharing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49" name="Google Shape;749;g1a9b0a5204e_1_17"/>
          <p:cNvGraphicFramePr/>
          <p:nvPr/>
        </p:nvGraphicFramePr>
        <p:xfrm>
          <a:off x="1335250" y="400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{06739B3C-892A-4AA2-A6AF-04D83D4C4B64}</a:tableStyleId>
              </a:tblPr>
              <a:tblGrid>
                <a:gridCol w="1971425"/>
                <a:gridCol w="4958175"/>
              </a:tblGrid>
              <a:tr h="45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Normalización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 u="sng">
                          <a:solidFill>
                            <a:schemeClr val="accent5"/>
                          </a:solidFill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https://docs.google.com/spreadsheets/d/1K55MKoUNWsj_WFVwu8VDuOUJsR6ezvj-/edit?usp=sharing&amp;ouid=117294069896371414648&amp;rtpof=true&amp;sd=true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1dee880da3_1_9"/>
          <p:cNvSpPr txBox="1"/>
          <p:nvPr>
            <p:ph type="title"/>
          </p:nvPr>
        </p:nvSpPr>
        <p:spPr>
          <a:xfrm>
            <a:off x="1314125" y="161850"/>
            <a:ext cx="70305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5" name="Google Shape;755;g11dee880da3_1_9"/>
          <p:cNvSpPr txBox="1"/>
          <p:nvPr/>
        </p:nvSpPr>
        <p:spPr>
          <a:xfrm>
            <a:off x="1497500" y="4518325"/>
            <a:ext cx="72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g11dee880da3_1_9"/>
          <p:cNvSpPr txBox="1"/>
          <p:nvPr/>
        </p:nvSpPr>
        <p:spPr>
          <a:xfrm>
            <a:off x="724225" y="4302775"/>
            <a:ext cx="7329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Herramienta Dia modelo entidad relación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https://drive.google.com/file/d/1Na9Yq-UNy161mEi5jmwEHHdypxU7xiLb/view?usp=share_link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7" name="Google Shape;757;g11dee880da3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50" y="1084875"/>
            <a:ext cx="8839201" cy="306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333599d90c_0_29"/>
          <p:cNvSpPr txBox="1"/>
          <p:nvPr>
            <p:ph type="title"/>
          </p:nvPr>
        </p:nvSpPr>
        <p:spPr>
          <a:xfrm>
            <a:off x="1278450" y="155050"/>
            <a:ext cx="70305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Modelo relacional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3" name="Google Shape;763;g1333599d90c_0_29"/>
          <p:cNvSpPr txBox="1"/>
          <p:nvPr/>
        </p:nvSpPr>
        <p:spPr>
          <a:xfrm>
            <a:off x="1497500" y="4518325"/>
            <a:ext cx="72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g1333599d90c_0_29"/>
          <p:cNvSpPr txBox="1"/>
          <p:nvPr/>
        </p:nvSpPr>
        <p:spPr>
          <a:xfrm>
            <a:off x="1572475" y="4169150"/>
            <a:ext cx="656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Herramienta Workbench modelo relacional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5" name="Google Shape;765;g1333599d90c_0_29"/>
          <p:cNvSpPr txBox="1"/>
          <p:nvPr/>
        </p:nvSpPr>
        <p:spPr>
          <a:xfrm>
            <a:off x="1572475" y="4410625"/>
            <a:ext cx="5877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https://drive.google.com/file/d/1pDNpiraFZrK7Fxf064DiUjnedmGPIkqS/view?usp=share_link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6" name="Google Shape;766;g1333599d90c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575" y="1004725"/>
            <a:ext cx="2580929" cy="30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24dbe03993_0_2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Diccionario de datos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2" name="Google Shape;772;g124dbe03993_0_25"/>
          <p:cNvSpPr txBox="1"/>
          <p:nvPr/>
        </p:nvSpPr>
        <p:spPr>
          <a:xfrm>
            <a:off x="1223825" y="4146450"/>
            <a:ext cx="7030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https://docs.google.com/document/d/1JffIN0J23x_lGutjkXXzWFH3u4DK5vIh/edit?usp=sharing&amp;ouid=117294069896371414648&amp;rtpof=true&amp;sd=true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3" name="Google Shape;773;g124dbe03993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975" y="1169100"/>
            <a:ext cx="6118601" cy="28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333599d90c_0_276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Diccionario de datos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9" name="Google Shape;779;g1333599d90c_0_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456550"/>
            <a:ext cx="6179050" cy="204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333599d90c_0_28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Diccionario de datos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nterfaz de usuario gráfica, Aplicación, Tabla&#10;&#10;Descripción generada automáticamente" id="785" name="Google Shape;785;g1333599d90c_0_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463" y="1432800"/>
            <a:ext cx="61817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333599d90c_0_29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Diccionario de datos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abla&#10;&#10;Descripción generada automáticamente" id="791" name="Google Shape;791;g1333599d90c_0_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700" y="1668400"/>
            <a:ext cx="6346274" cy="21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1dee880da3_1_18"/>
          <p:cNvSpPr txBox="1"/>
          <p:nvPr>
            <p:ph type="title"/>
          </p:nvPr>
        </p:nvSpPr>
        <p:spPr>
          <a:xfrm>
            <a:off x="1195875" y="5104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Cronograma selección del personal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7" name="Google Shape;797;g11dee880da3_1_18"/>
          <p:cNvSpPr txBox="1"/>
          <p:nvPr/>
        </p:nvSpPr>
        <p:spPr>
          <a:xfrm>
            <a:off x="1525000" y="4330000"/>
            <a:ext cx="6602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Herramienta project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https://drive.google.com/file/d/1P7GTLV5R1U_gQLIanni2UYkhHDtuBdUG/view?usp=share_link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8" name="Google Shape;798;g11dee880da3_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850" y="1419950"/>
            <a:ext cx="5759076" cy="28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333599d90c_0_13"/>
          <p:cNvSpPr txBox="1"/>
          <p:nvPr>
            <p:ph type="title"/>
          </p:nvPr>
        </p:nvSpPr>
        <p:spPr>
          <a:xfrm>
            <a:off x="1346900" y="2976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Cronograma presupuesto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4" name="Google Shape;804;g1333599d90c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350" y="1452875"/>
            <a:ext cx="5918222" cy="33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2092c5aaaf_0_12"/>
          <p:cNvSpPr txBox="1"/>
          <p:nvPr>
            <p:ph type="title"/>
          </p:nvPr>
        </p:nvSpPr>
        <p:spPr>
          <a:xfrm>
            <a:off x="1303813" y="3509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Diagrama despliegue o de distribución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0" name="Google Shape;810;g12092c5aaaf_0_12"/>
          <p:cNvSpPr txBox="1"/>
          <p:nvPr/>
        </p:nvSpPr>
        <p:spPr>
          <a:xfrm>
            <a:off x="475925" y="3967175"/>
            <a:ext cx="6853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Herramienta utilizada Star UML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https://drive.google.com/file/d/1-UrM4wZo-DaHBOe1ewQTPWmEijK7ojL5/view?usp=share_link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11" name="Google Shape;811;g12092c5aaaf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78750"/>
            <a:ext cx="8839200" cy="1558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Objetivo General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p9"/>
          <p:cNvSpPr txBox="1"/>
          <p:nvPr>
            <p:ph idx="1" type="body"/>
          </p:nvPr>
        </p:nvSpPr>
        <p:spPr>
          <a:xfrm>
            <a:off x="601500" y="1300950"/>
            <a:ext cx="3970500" cy="3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203"/>
              <a:buNone/>
            </a:pPr>
            <a:r>
              <a:rPr lang="es" sz="2000">
                <a:latin typeface="Times New Roman"/>
                <a:ea typeface="Times New Roman"/>
                <a:cs typeface="Times New Roman"/>
                <a:sym typeface="Times New Roman"/>
              </a:rPr>
              <a:t>Desarrollar un sistema de información el cual permita brindar el acceso a un inventario de restauración automotriz con el fin de documentar el estado de ingreso y salida de los automóviles, así como el registro de insumos y usuarios.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0" name="Google Shape;33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3925" y="1923900"/>
            <a:ext cx="3563400" cy="178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31" name="Google Shape;331;p9"/>
          <p:cNvSpPr txBox="1"/>
          <p:nvPr/>
        </p:nvSpPr>
        <p:spPr>
          <a:xfrm>
            <a:off x="4898575" y="1250925"/>
            <a:ext cx="274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3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9"/>
          <p:cNvSpPr txBox="1"/>
          <p:nvPr/>
        </p:nvSpPr>
        <p:spPr>
          <a:xfrm>
            <a:off x="5026300" y="3824775"/>
            <a:ext cx="23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Nota.este gráfico demuestra, la puntualidad de los objetivos.concepto. </a:t>
            </a:r>
            <a:r>
              <a:rPr b="0" i="0" lang="es" sz="9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Etece(2021)</a:t>
            </a:r>
            <a:endParaRPr b="0" i="0" sz="9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1f62b834c7_0_0"/>
          <p:cNvSpPr txBox="1"/>
          <p:nvPr>
            <p:ph type="title"/>
          </p:nvPr>
        </p:nvSpPr>
        <p:spPr>
          <a:xfrm>
            <a:off x="1303813" y="1554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Diagrama de Clases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7" name="Google Shape;817;g11f62b834c7_0_0"/>
          <p:cNvSpPr txBox="1"/>
          <p:nvPr/>
        </p:nvSpPr>
        <p:spPr>
          <a:xfrm>
            <a:off x="101500" y="4332838"/>
            <a:ext cx="572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8" name="Google Shape;818;g11f62b834c7_0_0"/>
          <p:cNvSpPr txBox="1"/>
          <p:nvPr/>
        </p:nvSpPr>
        <p:spPr>
          <a:xfrm>
            <a:off x="595175" y="4094025"/>
            <a:ext cx="8290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Diagrama de clases realizado en herramienta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 start UML</a:t>
            </a:r>
            <a:r>
              <a:rPr lang="es" u="sng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https://drive.google.com/file/d/1d8mnvxWZNge5oyJrzGkdSBc8mOcasuPL/view?usp=share_link</a:t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9" name="Google Shape;819;g11f62b834c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000" y="1170300"/>
            <a:ext cx="4264800" cy="29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2092c5aaaf_0_8"/>
          <p:cNvSpPr txBox="1"/>
          <p:nvPr>
            <p:ph type="title"/>
          </p:nvPr>
        </p:nvSpPr>
        <p:spPr>
          <a:xfrm>
            <a:off x="1268288" y="3243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Mockups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5" name="Google Shape;825;g12092c5aaaf_0_8"/>
          <p:cNvSpPr txBox="1"/>
          <p:nvPr/>
        </p:nvSpPr>
        <p:spPr>
          <a:xfrm>
            <a:off x="1704175" y="4331350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6" name="Google Shape;826;g12092c5aaaf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700" y="1383400"/>
            <a:ext cx="3529299" cy="26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g12092c5aaaf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6701" y="1548175"/>
            <a:ext cx="3436875" cy="204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g12092c5aaaf_0_8"/>
          <p:cNvSpPr txBox="1"/>
          <p:nvPr/>
        </p:nvSpPr>
        <p:spPr>
          <a:xfrm>
            <a:off x="751750" y="4075225"/>
            <a:ext cx="78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9" name="Google Shape;829;g12092c5aaaf_0_8"/>
          <p:cNvSpPr txBox="1"/>
          <p:nvPr/>
        </p:nvSpPr>
        <p:spPr>
          <a:xfrm>
            <a:off x="1353150" y="4233475"/>
            <a:ext cx="708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https://drive.google.com/file/d/1fGUc3bFBmdJXvxyPX9482zRUKENCPNhJ/view?usp=sharing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f449f806bd_1_5"/>
          <p:cNvSpPr txBox="1"/>
          <p:nvPr>
            <p:ph type="title"/>
          </p:nvPr>
        </p:nvSpPr>
        <p:spPr>
          <a:xfrm>
            <a:off x="1268288" y="3243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Mockups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5" name="Google Shape;835;gf449f806bd_1_5"/>
          <p:cNvSpPr txBox="1"/>
          <p:nvPr/>
        </p:nvSpPr>
        <p:spPr>
          <a:xfrm>
            <a:off x="1704175" y="4331350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6" name="Google Shape;836;gf449f806bd_1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8300" y="1367200"/>
            <a:ext cx="3226100" cy="36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gf449f806bd_1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4900" y="1397713"/>
            <a:ext cx="3226100" cy="35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1dee880da3_1_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tabla base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3" name="Google Shape;843;g11dee880da3_1_5"/>
          <p:cNvSpPr txBox="1"/>
          <p:nvPr/>
        </p:nvSpPr>
        <p:spPr>
          <a:xfrm>
            <a:off x="553900" y="4296775"/>
            <a:ext cx="790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https://docs.google.com/spreadsheets/d/1K55MKoUNWsj_WFVwu8VDuOUJsR6ezvj-/edit?usp=sharing&amp;ouid=117294069896371414648&amp;rtpof=true&amp;sd=true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4" name="Google Shape;844;g11dee880da3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310925"/>
            <a:ext cx="8839202" cy="70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g11dee880da3_1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525" y="2282155"/>
            <a:ext cx="8839199" cy="73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g11dee880da3_1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525" y="3236944"/>
            <a:ext cx="8839200" cy="65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39e717de2e_0_7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1FN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2" name="Google Shape;852;g139e717de2e_0_7"/>
          <p:cNvSpPr txBox="1"/>
          <p:nvPr/>
        </p:nvSpPr>
        <p:spPr>
          <a:xfrm>
            <a:off x="553900" y="4296775"/>
            <a:ext cx="790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https://docs.google.com/spreadsheets/d/1K55MKoUNWsj_WFVwu8VDuOUJsR6ezvj-/edit?usp=sharing&amp;ouid=117294069896371414648&amp;rtpof=true&amp;sd=true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3" name="Google Shape;853;g139e717de2e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775" y="1432825"/>
            <a:ext cx="8839201" cy="72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g139e717de2e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14385"/>
            <a:ext cx="8839201" cy="7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g139e717de2e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167410"/>
            <a:ext cx="8839200" cy="744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39e717de2e_0_18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1FN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1" name="Google Shape;861;g139e717de2e_0_18"/>
          <p:cNvSpPr txBox="1"/>
          <p:nvPr/>
        </p:nvSpPr>
        <p:spPr>
          <a:xfrm>
            <a:off x="553900" y="4296775"/>
            <a:ext cx="790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https://docs.google.com/spreadsheets/d/1K55MKoUNWsj_WFVwu8VDuOUJsR6ezvj-/edit?usp=sharing&amp;ouid=117294069896371414648&amp;rtpof=true&amp;sd=true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2" name="Google Shape;862;g139e717de2e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75" y="2137925"/>
            <a:ext cx="8839198" cy="86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333599d90c_0_99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2FN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8" name="Google Shape;868;g1333599d90c_0_99"/>
          <p:cNvSpPr txBox="1"/>
          <p:nvPr/>
        </p:nvSpPr>
        <p:spPr>
          <a:xfrm>
            <a:off x="566800" y="3731775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9" name="Google Shape;869;g1333599d90c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0200"/>
            <a:ext cx="8839200" cy="714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g1333599d90c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37481"/>
            <a:ext cx="8839200" cy="74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g1333599d90c_0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01000"/>
            <a:ext cx="8792492" cy="7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39e717de2e_0_30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2FN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7" name="Google Shape;877;g139e717de2e_0_30"/>
          <p:cNvSpPr txBox="1"/>
          <p:nvPr/>
        </p:nvSpPr>
        <p:spPr>
          <a:xfrm>
            <a:off x="566800" y="3731775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8" name="Google Shape;878;g139e717de2e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175" y="1084650"/>
            <a:ext cx="63055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g139e717de2e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00" y="2153375"/>
            <a:ext cx="8133210" cy="8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g139e717de2e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725" y="3217425"/>
            <a:ext cx="7944563" cy="7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g139e717de2e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3950" y="4074825"/>
            <a:ext cx="6067425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39e717de2e_0_42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2FN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7" name="Google Shape;887;g139e717de2e_0_42"/>
          <p:cNvSpPr txBox="1"/>
          <p:nvPr/>
        </p:nvSpPr>
        <p:spPr>
          <a:xfrm>
            <a:off x="566800" y="3731775"/>
            <a:ext cx="50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8" name="Google Shape;888;g139e717de2e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950" y="2291875"/>
            <a:ext cx="523875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1df730ec87_1_8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2FN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4" name="Google Shape;894;g11df730ec87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57162"/>
            <a:ext cx="8839200" cy="1502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g11df730ec87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12109"/>
            <a:ext cx="8839200" cy="786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"/>
          <p:cNvSpPr txBox="1"/>
          <p:nvPr>
            <p:ph type="title"/>
          </p:nvPr>
        </p:nvSpPr>
        <p:spPr>
          <a:xfrm>
            <a:off x="1161225" y="618788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10"/>
          <p:cNvSpPr txBox="1"/>
          <p:nvPr>
            <p:ph idx="1" type="body"/>
          </p:nvPr>
        </p:nvSpPr>
        <p:spPr>
          <a:xfrm>
            <a:off x="716475" y="1604150"/>
            <a:ext cx="5246100" cy="3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826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42"/>
              <a:buFont typeface="Times New Roman"/>
              <a:buChar char="●"/>
            </a:pP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Gestionar unas observaciones del ingreso y salida de automóviles.</a:t>
            </a:r>
            <a:endParaRPr sz="204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826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42"/>
              <a:buFont typeface="Times New Roman"/>
              <a:buChar char="●"/>
            </a:pP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Registrar los insumos con respecto a repuestos, autopartes, aceite, pinturas.</a:t>
            </a:r>
            <a:endParaRPr sz="204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826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42"/>
              <a:buFont typeface="Times New Roman"/>
              <a:buChar char="●"/>
            </a:pP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Realizar el registro de usuarios.</a:t>
            </a:r>
            <a:endParaRPr sz="2042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834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42"/>
              <a:buFont typeface="Times New Roman"/>
              <a:buChar char="●"/>
            </a:pPr>
            <a:r>
              <a:rPr lang="es" sz="2042">
                <a:latin typeface="Times New Roman"/>
                <a:ea typeface="Times New Roman"/>
                <a:cs typeface="Times New Roman"/>
                <a:sym typeface="Times New Roman"/>
              </a:rPr>
              <a:t>Generar informes de las observaciones  de cada automóvil en un tiempo determinado.</a:t>
            </a:r>
            <a:endParaRPr sz="204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9" name="Google Shape;33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7525" y="1641113"/>
            <a:ext cx="2836475" cy="28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0"/>
          <p:cNvSpPr txBox="1"/>
          <p:nvPr/>
        </p:nvSpPr>
        <p:spPr>
          <a:xfrm>
            <a:off x="6484213" y="1064000"/>
            <a:ext cx="248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Figura 4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  <a:endParaRPr b="0" i="1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10"/>
          <p:cNvSpPr txBox="1"/>
          <p:nvPr/>
        </p:nvSpPr>
        <p:spPr>
          <a:xfrm>
            <a:off x="6026800" y="4500625"/>
            <a:ext cx="297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Nota. Esta imagen puede demostrara lo anterior visto en el texto. zamora(2014).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333599d90c_0_138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2FN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1" name="Google Shape;901;g1333599d90c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1250"/>
            <a:ext cx="8839200" cy="60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1df730ec87_1_1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3FN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7" name="Google Shape;907;g11df730ec87_1_15"/>
          <p:cNvSpPr txBox="1"/>
          <p:nvPr/>
        </p:nvSpPr>
        <p:spPr>
          <a:xfrm>
            <a:off x="1141225" y="4018350"/>
            <a:ext cx="462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Contar con la 2FN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Eliminar los campos que no dependan  de la clave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8" name="Google Shape;908;g11df730ec87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350" y="1126225"/>
            <a:ext cx="25336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g11df730ec87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31675"/>
            <a:ext cx="8839200" cy="735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333599d90c_0_165"/>
          <p:cNvSpPr txBox="1"/>
          <p:nvPr>
            <p:ph type="title"/>
          </p:nvPr>
        </p:nvSpPr>
        <p:spPr>
          <a:xfrm>
            <a:off x="1303800" y="2019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Normalización del modelado 3FN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5" name="Google Shape;915;g1333599d90c_0_165"/>
          <p:cNvSpPr txBox="1"/>
          <p:nvPr/>
        </p:nvSpPr>
        <p:spPr>
          <a:xfrm>
            <a:off x="1141225" y="4018350"/>
            <a:ext cx="462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Contar con la 2FN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0" i="0" lang="e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Eliminar los campos que no dependan  de la clave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6" name="Google Shape;916;g1333599d90c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25" y="1859950"/>
            <a:ext cx="710565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333599d90c_0_24"/>
          <p:cNvSpPr txBox="1"/>
          <p:nvPr>
            <p:ph type="ctrTitle"/>
          </p:nvPr>
        </p:nvSpPr>
        <p:spPr>
          <a:xfrm>
            <a:off x="1068100" y="1635288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Trimestre III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3f299a9870_0_2"/>
          <p:cNvSpPr txBox="1"/>
          <p:nvPr>
            <p:ph type="title"/>
          </p:nvPr>
        </p:nvSpPr>
        <p:spPr>
          <a:xfrm>
            <a:off x="1184900" y="588000"/>
            <a:ext cx="7645200" cy="360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500">
                <a:highlight>
                  <a:srgbClr val="CFE2F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Índice</a:t>
            </a:r>
            <a:endParaRPr sz="1500">
              <a:highlight>
                <a:srgbClr val="C9DA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3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27" name="Google Shape;927;g13f299a9870_0_2"/>
          <p:cNvGraphicFramePr/>
          <p:nvPr/>
        </p:nvGraphicFramePr>
        <p:xfrm>
          <a:off x="1319350" y="9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{06739B3C-892A-4AA2-A6AF-04D83D4C4B64}</a:tableStyleId>
              </a:tblPr>
              <a:tblGrid>
                <a:gridCol w="2680300"/>
                <a:gridCol w="4558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Construcción</a:t>
                      </a: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de la base de datos DDL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Insertando consultas joins usando sentencias DML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Prototipo no funcional de css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s" sz="1333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https://drive.google.com/file/d/1fGUc3bFBmdJXvxyPX9482zRUKENCPNhJ/view?usp=sharing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Inventario donde se implementa el sistema de información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74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Sistema de integración continua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s" u="sng">
                          <a:solidFill>
                            <a:schemeClr val="accent5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https://docs.google.com/document/d/1D-G0gNHoxNAuYY_7VRN5IsMjz1jYa30b/edit?usp=sharing&amp;ouid=117294069896371414648&amp;rtpof=true&amp;sd=true</a:t>
                      </a:r>
                      <a:endParaRPr b="1" sz="1333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1" sz="1333">
                        <a:solidFill>
                          <a:schemeClr val="dk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Informe de costos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s" sz="1333" u="sng">
                          <a:solidFill>
                            <a:schemeClr val="accent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https://drive.google.com/file/d/1THan6CgU4k1CD_qR0JR-V0U2jXays0-r/view?usp=sharing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333599d90c_0_40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Comandos DDL(Lenguaje de definición de datos)</a:t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creación de base de datos</a:t>
            </a:r>
            <a:endParaRPr sz="1566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3" name="Google Shape;933;g1333599d90c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628800"/>
            <a:ext cx="8839200" cy="694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333599d90c_0_46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DDL(Lenguaje de definición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creación de base de datos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9" name="Google Shape;939;g1333599d90c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5" y="1769675"/>
            <a:ext cx="9110275" cy="10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g1333599d90c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5" y="2967325"/>
            <a:ext cx="9110275" cy="8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g1333599d90c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25" y="3935650"/>
            <a:ext cx="9032774" cy="8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333599d90c_0_53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DDL(Lenguaje de definición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creación de base de datos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7" name="Google Shape;947;g1333599d90c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94125"/>
            <a:ext cx="8839199" cy="228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333599d90c_0_60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DDL(Lenguaje de definición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creación de base de datos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3" name="Google Shape;953;g1333599d90c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75" y="1638025"/>
            <a:ext cx="7971343" cy="28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333599d90c_0_227"/>
          <p:cNvSpPr txBox="1"/>
          <p:nvPr>
            <p:ph type="title"/>
          </p:nvPr>
        </p:nvSpPr>
        <p:spPr>
          <a:xfrm>
            <a:off x="1268300" y="324300"/>
            <a:ext cx="70305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 Comando sql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Comandos DML(Lenguaje de manipulación de datos)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566">
                <a:latin typeface="Times New Roman"/>
                <a:ea typeface="Times New Roman"/>
                <a:cs typeface="Times New Roman"/>
                <a:sym typeface="Times New Roman"/>
              </a:rPr>
              <a:t>insertar datos en las tablas</a:t>
            </a:r>
            <a:endParaRPr sz="1566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9" name="Google Shape;959;g1333599d90c_0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450" y="1783325"/>
            <a:ext cx="6666026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g1333599d90c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450" y="3180275"/>
            <a:ext cx="666602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